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95" r:id="rId2"/>
    <p:sldId id="547" r:id="rId3"/>
    <p:sldId id="487" r:id="rId4"/>
    <p:sldId id="513" r:id="rId5"/>
    <p:sldId id="511" r:id="rId6"/>
    <p:sldId id="563" r:id="rId7"/>
    <p:sldId id="576" r:id="rId8"/>
    <p:sldId id="573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Elena Arbeláez Martínez" initials="BE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92D050"/>
    <a:srgbClr val="D04D53"/>
    <a:srgbClr val="F6BC1C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1614" y="-78"/>
      </p:cViewPr>
      <p:guideLst>
        <p:guide orient="horz" pos="2214"/>
        <p:guide pos="30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2AC2E-9CB3-4CF3-9C71-8DD423188875}" type="datetimeFigureOut">
              <a:rPr lang="es-ES" smtClean="0"/>
              <a:pPr/>
              <a:t>14/08/2015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D2885-859B-4AAF-A086-EA6C48E553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6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AA6D10-C6C8-4A20-9676-BC4B1BCF5026}" type="datetimeFigureOut">
              <a:rPr lang="es-CO" smtClean="0"/>
              <a:pPr/>
              <a:t>14/08/2015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602DE6-3136-4087-AA1A-CEF214F78E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805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2DE6-3136-4087-AA1A-CEF214F78EB0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2DE6-3136-4087-AA1A-CEF214F78EB0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79275" y="3596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93833" y="3926251"/>
            <a:ext cx="263978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1971" y="1681035"/>
            <a:ext cx="3677530" cy="2176239"/>
          </a:xfrm>
          <a:prstGeom prst="rect">
            <a:avLst/>
          </a:prstGeom>
        </p:spPr>
        <p:txBody>
          <a:bodyPr vert="horz" anchor="b"/>
          <a:lstStyle>
            <a:lvl1pPr algn="l">
              <a:defRPr lang="es-ES_tradnl" sz="2800" b="1" i="0" baseline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defRPr>
            </a:lvl1pPr>
          </a:lstStyle>
          <a:p>
            <a:r>
              <a:rPr lang="es-ES_tradnl" b="1" i="0" dirty="0" smtClean="0">
                <a:latin typeface="+mj-lt"/>
                <a:cs typeface="Calibri"/>
              </a:rPr>
              <a:t>T</a:t>
            </a:r>
            <a:r>
              <a:rPr lang="en-US" b="1" i="0" dirty="0" smtClean="0">
                <a:latin typeface="+mj-lt"/>
                <a:cs typeface="Calibri"/>
              </a:rPr>
              <a:t>I</a:t>
            </a:r>
            <a:r>
              <a:rPr lang="es-ES_tradnl" b="1" i="0" dirty="0" smtClean="0">
                <a:latin typeface="+mj-lt"/>
                <a:cs typeface="Calibri"/>
              </a:rPr>
              <a:t>TULO</a:t>
            </a:r>
            <a:br>
              <a:rPr lang="es-ES_tradnl" b="1" i="0" dirty="0" smtClean="0">
                <a:latin typeface="+mj-lt"/>
                <a:cs typeface="Calibri"/>
              </a:rPr>
            </a:br>
            <a:r>
              <a:rPr lang="es-ES_tradnl" b="1" i="0" dirty="0" smtClean="0">
                <a:latin typeface="+mj-lt"/>
                <a:cs typeface="Calibri"/>
              </a:rPr>
              <a:t>(CALIBRI BOLD MAYÚSCULAS </a:t>
            </a:r>
            <a:br>
              <a:rPr lang="es-ES_tradnl" b="1" i="0" dirty="0" smtClean="0">
                <a:latin typeface="+mj-lt"/>
                <a:cs typeface="Calibri"/>
              </a:rPr>
            </a:br>
            <a:r>
              <a:rPr lang="es-ES_tradnl" b="1" i="0" dirty="0" smtClean="0">
                <a:latin typeface="+mj-lt"/>
                <a:cs typeface="Calibri"/>
              </a:rPr>
              <a:t>28 PTS)</a:t>
            </a:r>
            <a:endParaRPr lang="en-US" b="0" i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21971" y="3975385"/>
            <a:ext cx="3559600" cy="121129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2400" b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Subtítulo</a:t>
            </a:r>
            <a:b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(CALIBRI REGULAR Minúsculas 24 PTS )</a:t>
            </a: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021971" y="6333889"/>
            <a:ext cx="3487738" cy="2902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Fecha</a:t>
            </a:r>
            <a:r>
              <a:rPr lang="en-US" dirty="0" smtClean="0"/>
              <a:t> MES (TEXTO) AÑO ( NÚMERO) (CALIBRI REGULAR 10 PTS MINÚSCULA)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21971" y="5386170"/>
            <a:ext cx="3868490" cy="2902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CLIENTE (CALIBRI BOLD MAYÚSCULAS 14 PTS</a:t>
            </a:r>
          </a:p>
        </p:txBody>
      </p:sp>
      <p:pic>
        <p:nvPicPr>
          <p:cNvPr id="14" name="Picture 2" descr="C:\Users\JCA0000\Desktop\Nueva carpeta (4)\1234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1725" y="986995"/>
            <a:ext cx="3323725" cy="63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93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4846" y="1393160"/>
            <a:ext cx="8023225" cy="489669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 typeface="+mj-lt"/>
              <a:buAutoNum type="arabicPeriod"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800100" indent="-342900">
              <a:buFont typeface="Arial"/>
              <a:buChar char="•"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2pPr>
            <a:lvl3pPr marL="1200150" indent="-285750">
              <a:buFont typeface="Arial"/>
              <a:buChar char="•"/>
              <a:defRPr sz="16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PRIMER NIVEL (CALIBRI BOLD MAYÚSCULAS 18 PTS)</a:t>
            </a:r>
          </a:p>
          <a:p>
            <a:pPr lvl="1"/>
            <a:r>
              <a:rPr lang="es-ES_tradnl" dirty="0" smtClean="0"/>
              <a:t>Segundo nivel (</a:t>
            </a:r>
            <a:r>
              <a:rPr lang="es-ES_tradnl" dirty="0" err="1" smtClean="0"/>
              <a:t>calibri</a:t>
            </a:r>
            <a:r>
              <a:rPr lang="es-ES_tradnl" dirty="0" smtClean="0"/>
              <a:t> regular minúsculas  18pts)</a:t>
            </a:r>
          </a:p>
          <a:p>
            <a:pPr lvl="2"/>
            <a:r>
              <a:rPr lang="es-ES_tradnl" dirty="0" smtClean="0"/>
              <a:t>Tercer nivel (</a:t>
            </a:r>
            <a:r>
              <a:rPr lang="es-ES_tradnl" dirty="0" err="1" smtClean="0"/>
              <a:t>calibri</a:t>
            </a:r>
            <a:r>
              <a:rPr lang="es-ES_tradnl" dirty="0" smtClean="0"/>
              <a:t> regular minúsculas 16pts)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4846" y="525689"/>
            <a:ext cx="8023225" cy="581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 dirty="0" smtClean="0"/>
              <a:t>CONTENIDO (CALIBRI BOLD MAYUSCULAS 20 PTS)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616077" y="961313"/>
            <a:ext cx="790199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21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161643" y="3538349"/>
            <a:ext cx="263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 txBox="1">
            <a:spLocks/>
          </p:cNvSpPr>
          <p:nvPr userDrawn="1"/>
        </p:nvSpPr>
        <p:spPr>
          <a:xfrm>
            <a:off x="5050985" y="3549914"/>
            <a:ext cx="3479800" cy="1143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78198" y="1563688"/>
            <a:ext cx="3465512" cy="19510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es-ES_tradnl" sz="2800" b="1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 smtClean="0">
                <a:latin typeface="+mj-lt"/>
                <a:cs typeface="Calibri"/>
              </a:rPr>
              <a:t>T</a:t>
            </a:r>
            <a:r>
              <a:rPr lang="en-US" dirty="0" smtClean="0">
                <a:latin typeface="+mj-lt"/>
                <a:cs typeface="Calibri"/>
              </a:rPr>
              <a:t>I</a:t>
            </a:r>
            <a:r>
              <a:rPr lang="es-ES_tradnl" dirty="0" smtClean="0">
                <a:latin typeface="+mj-lt"/>
                <a:cs typeface="Calibri"/>
              </a:rPr>
              <a:t>TULO SECCIÓN</a:t>
            </a:r>
            <a:br>
              <a:rPr lang="es-ES_tradnl" dirty="0" smtClean="0">
                <a:latin typeface="+mj-lt"/>
                <a:cs typeface="Calibri"/>
              </a:rPr>
            </a:br>
            <a:r>
              <a:rPr lang="es-ES_tradnl" dirty="0" smtClean="0">
                <a:latin typeface="+mj-lt"/>
                <a:cs typeface="Calibri"/>
              </a:rPr>
              <a:t>(CALIBRI BOLD MAYUSCULAS 28 PTS)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78198" y="3565718"/>
            <a:ext cx="3465512" cy="201295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lang="es-ES_tradnl" sz="240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s-ES_tradnl" dirty="0" smtClean="0">
                <a:latin typeface="+mj-lt"/>
                <a:cs typeface="Calibri"/>
              </a:rPr>
              <a:t>Subtítulo opcional</a:t>
            </a:r>
            <a:br>
              <a:rPr lang="es-ES_tradnl" dirty="0" smtClean="0">
                <a:latin typeface="+mj-lt"/>
                <a:cs typeface="Calibri"/>
              </a:rPr>
            </a:br>
            <a:r>
              <a:rPr lang="es-ES_tradnl" dirty="0" smtClean="0">
                <a:latin typeface="+mj-lt"/>
                <a:cs typeface="Calibri"/>
              </a:rPr>
              <a:t>(CALIBRI REGULAR MAYÚSCULAS 24 PTS)</a:t>
            </a:r>
            <a:br>
              <a:rPr lang="es-ES_tradnl" dirty="0" smtClean="0">
                <a:latin typeface="+mj-lt"/>
                <a:cs typeface="Calibri"/>
              </a:rPr>
            </a:br>
            <a:endParaRPr lang="en-US" dirty="0"/>
          </a:p>
        </p:txBody>
      </p:sp>
      <p:pic>
        <p:nvPicPr>
          <p:cNvPr id="7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8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 userDrawn="1"/>
        </p:nvSpPr>
        <p:spPr>
          <a:xfrm flipH="1">
            <a:off x="0" y="-7794"/>
            <a:ext cx="9144000" cy="6858000"/>
          </a:xfrm>
          <a:prstGeom prst="snip1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524351"/>
            <a:ext cx="8229600" cy="2274434"/>
          </a:xfrm>
          <a:prstGeom prst="rect">
            <a:avLst/>
          </a:prstGeom>
        </p:spPr>
        <p:txBody>
          <a:bodyPr vert="horz" anchor="ctr"/>
          <a:lstStyle>
            <a:lvl1pPr>
              <a:defRPr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TEXTO DESTACADO (CALIBRI REGULAR MAYUSCULAS 44 PTS)</a:t>
            </a:r>
          </a:p>
        </p:txBody>
      </p:sp>
    </p:spTree>
    <p:extLst>
      <p:ext uri="{BB962C8B-B14F-4D97-AF65-F5344CB8AC3E}">
        <p14:creationId xmlns:p14="http://schemas.microsoft.com/office/powerpoint/2010/main" val="208177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8927" y="525689"/>
            <a:ext cx="8023225" cy="581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</a:t>
            </a:r>
            <a:r>
              <a:rPr lang="en-US" dirty="0" smtClean="0"/>
              <a:t>I</a:t>
            </a:r>
            <a:r>
              <a:rPr lang="es-ES_tradnl" dirty="0" smtClean="0"/>
              <a:t>TULO DE GRÁFICA O TEXTO (CALIBRI BOLD MAYUSCULAS 20 PTS)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16077" y="961313"/>
            <a:ext cx="692576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98475" y="6261468"/>
            <a:ext cx="7707313" cy="2476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mplitude-Blac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Título</a:t>
            </a:r>
            <a:r>
              <a:rPr lang="en-US" dirty="0" smtClean="0"/>
              <a:t> de la </a:t>
            </a:r>
            <a:r>
              <a:rPr lang="en-US" dirty="0" err="1" smtClean="0"/>
              <a:t>presentación</a:t>
            </a:r>
            <a:r>
              <a:rPr lang="en-US" dirty="0" smtClean="0"/>
              <a:t> ( 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8928" y="1393160"/>
            <a:ext cx="8023224" cy="486830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18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316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-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8927" y="525689"/>
            <a:ext cx="8023225" cy="581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</a:t>
            </a:r>
            <a:r>
              <a:rPr lang="en-US" dirty="0" smtClean="0"/>
              <a:t>I</a:t>
            </a:r>
            <a:r>
              <a:rPr lang="es-ES_tradnl" dirty="0" smtClean="0"/>
              <a:t>TULO DE GRÁFICA O TEXTO (CALIBRI BOLD MAYUSCULAS 20 PTS)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498927" y="2286000"/>
            <a:ext cx="8023225" cy="374650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616077" y="961313"/>
            <a:ext cx="692576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98475" y="6261468"/>
            <a:ext cx="7707313" cy="2476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mplitude-Blac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Título</a:t>
            </a:r>
            <a:r>
              <a:rPr lang="en-US" dirty="0" smtClean="0"/>
              <a:t> de la </a:t>
            </a:r>
            <a:r>
              <a:rPr lang="en-US" dirty="0" err="1" smtClean="0"/>
              <a:t>presentación</a:t>
            </a:r>
            <a:r>
              <a:rPr lang="en-US" dirty="0" smtClean="0"/>
              <a:t> ( 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8928" y="1393160"/>
            <a:ext cx="8023224" cy="89284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18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43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- 2 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quarter" idx="12"/>
          </p:nvPr>
        </p:nvSpPr>
        <p:spPr>
          <a:xfrm>
            <a:off x="4994960" y="2597315"/>
            <a:ext cx="3527192" cy="332280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4"/>
          </p:nvPr>
        </p:nvSpPr>
        <p:spPr>
          <a:xfrm>
            <a:off x="498927" y="2597316"/>
            <a:ext cx="3527192" cy="332281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8927" y="5920125"/>
            <a:ext cx="8023225" cy="24648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Fuente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r>
              <a:rPr lang="en-US" dirty="0" smtClean="0"/>
              <a:t> – </a:t>
            </a:r>
            <a:r>
              <a:rPr lang="en-US" dirty="0" err="1" smtClean="0"/>
              <a:t>tablas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98928" y="2253230"/>
            <a:ext cx="3527192" cy="314879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Subtítulo</a:t>
            </a:r>
            <a:r>
              <a:rPr lang="en-US" dirty="0" smtClean="0"/>
              <a:t> </a:t>
            </a:r>
            <a:r>
              <a:rPr lang="en-US" dirty="0" err="1" smtClean="0"/>
              <a:t>opcional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12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990881" y="2253230"/>
            <a:ext cx="3527192" cy="314879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Subtítulo</a:t>
            </a:r>
            <a:r>
              <a:rPr lang="en-US" dirty="0" smtClean="0"/>
              <a:t> </a:t>
            </a:r>
            <a:r>
              <a:rPr lang="en-US" dirty="0" err="1" smtClean="0"/>
              <a:t>opcional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12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98475" y="6261468"/>
            <a:ext cx="7707313" cy="2476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mplitude-Blac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Título</a:t>
            </a:r>
            <a:r>
              <a:rPr lang="en-US" dirty="0" smtClean="0"/>
              <a:t> de la </a:t>
            </a:r>
            <a:r>
              <a:rPr lang="en-US" dirty="0" err="1" smtClean="0"/>
              <a:t>presentación</a:t>
            </a:r>
            <a:r>
              <a:rPr lang="en-US" dirty="0" smtClean="0"/>
              <a:t> ( 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8927" y="525689"/>
            <a:ext cx="8023225" cy="581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</a:t>
            </a:r>
            <a:r>
              <a:rPr lang="en-US" dirty="0" smtClean="0"/>
              <a:t>I</a:t>
            </a:r>
            <a:r>
              <a:rPr lang="es-ES_tradnl" dirty="0" smtClean="0"/>
              <a:t>TULO DE GRÁFICA O TEXTO (CALIBRI BOLD MAYUSCULAS 20 PTS)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16077" y="961313"/>
            <a:ext cx="790199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8928" y="1393160"/>
            <a:ext cx="8023224" cy="5854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18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57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925890" y="5896209"/>
            <a:ext cx="1722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www.bancoldex.com</a:t>
            </a:r>
            <a:endParaRPr lang="en-US" sz="1400" b="0" i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144291" y="5837647"/>
            <a:ext cx="33773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049510" y="5327572"/>
            <a:ext cx="1285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GRACIAS</a:t>
            </a:r>
            <a:endParaRPr lang="en-US" sz="2400" b="0" i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2" descr="C:\Users\JCA0000\Desktop\Nueva carpeta (4)\1234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1725" y="986995"/>
            <a:ext cx="3323725" cy="63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97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95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0" r:id="rId4"/>
    <p:sldLayoutId id="2147483653" r:id="rId5"/>
    <p:sldLayoutId id="2147483651" r:id="rId6"/>
    <p:sldLayoutId id="2147483654" r:id="rId7"/>
    <p:sldLayoutId id="214748365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za.romero@bancoldex.com" TargetMode="External"/><Relationship Id="rId7" Type="http://schemas.openxmlformats.org/officeDocument/2006/relationships/hyperlink" Target="mailto:marcela.garcia@bancoldex.com" TargetMode="External"/><Relationship Id="rId2" Type="http://schemas.openxmlformats.org/officeDocument/2006/relationships/hyperlink" Target="mailto:alejandro.contreras@bancoldex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uben.gantiva@bancoldex.com" TargetMode="External"/><Relationship Id="rId5" Type="http://schemas.openxmlformats.org/officeDocument/2006/relationships/hyperlink" Target="mailto:eduardo.orjuela@bancoldex.com" TargetMode="External"/><Relationship Id="rId4" Type="http://schemas.openxmlformats.org/officeDocument/2006/relationships/hyperlink" Target="mailto:alfonso.carreno@bancolde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/>
                </a:solidFill>
                <a:cs typeface="Arial" pitchFamily="34" charset="0"/>
              </a:rPr>
              <a:t>BANCÓLDEX PARA CRECER</a:t>
            </a:r>
            <a:endParaRPr lang="es-CO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17" y="5679527"/>
            <a:ext cx="1594771" cy="6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 smtClean="0"/>
              <a:t>EVOLUCIÓN </a:t>
            </a:r>
            <a:r>
              <a:rPr lang="es-CO" b="0" dirty="0" smtClean="0"/>
              <a:t>DE BANCÓLDEX</a:t>
            </a:r>
            <a:endParaRPr lang="es-CO" b="0" dirty="0"/>
          </a:p>
        </p:txBody>
      </p:sp>
      <p:grpSp>
        <p:nvGrpSpPr>
          <p:cNvPr id="228" name="Group 29"/>
          <p:cNvGrpSpPr/>
          <p:nvPr/>
        </p:nvGrpSpPr>
        <p:grpSpPr>
          <a:xfrm>
            <a:off x="470352" y="3320869"/>
            <a:ext cx="8247746" cy="801555"/>
            <a:chOff x="498927" y="2508465"/>
            <a:chExt cx="8247746" cy="233917"/>
          </a:xfrm>
        </p:grpSpPr>
        <p:sp>
          <p:nvSpPr>
            <p:cNvPr id="229" name="Rectangle 5"/>
            <p:cNvSpPr/>
            <p:nvPr/>
          </p:nvSpPr>
          <p:spPr>
            <a:xfrm>
              <a:off x="498927" y="2551814"/>
              <a:ext cx="606055" cy="1488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0" name="Rectangle 6"/>
            <p:cNvSpPr/>
            <p:nvPr/>
          </p:nvSpPr>
          <p:spPr>
            <a:xfrm>
              <a:off x="1104982" y="2551814"/>
              <a:ext cx="606055" cy="14885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1" name="Rectangle 7"/>
            <p:cNvSpPr/>
            <p:nvPr/>
          </p:nvSpPr>
          <p:spPr>
            <a:xfrm>
              <a:off x="1711037" y="2551814"/>
              <a:ext cx="606055" cy="1488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2" name="Rectangle 8"/>
            <p:cNvSpPr/>
            <p:nvPr/>
          </p:nvSpPr>
          <p:spPr>
            <a:xfrm>
              <a:off x="2317092" y="2551814"/>
              <a:ext cx="606055" cy="14885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3" name="Rectangle 9"/>
            <p:cNvSpPr/>
            <p:nvPr/>
          </p:nvSpPr>
          <p:spPr>
            <a:xfrm>
              <a:off x="2923147" y="2551814"/>
              <a:ext cx="606055" cy="1488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4" name="Rectangle 10"/>
            <p:cNvSpPr/>
            <p:nvPr/>
          </p:nvSpPr>
          <p:spPr>
            <a:xfrm>
              <a:off x="3529202" y="2551814"/>
              <a:ext cx="606055" cy="14885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5" name="Rectangle 11"/>
            <p:cNvSpPr/>
            <p:nvPr/>
          </p:nvSpPr>
          <p:spPr>
            <a:xfrm>
              <a:off x="4135257" y="2551814"/>
              <a:ext cx="606055" cy="1488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6" name="Rectangle 12"/>
            <p:cNvSpPr/>
            <p:nvPr/>
          </p:nvSpPr>
          <p:spPr>
            <a:xfrm>
              <a:off x="4741312" y="2551814"/>
              <a:ext cx="606055" cy="14885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7" name="Rectangle 13"/>
            <p:cNvSpPr/>
            <p:nvPr/>
          </p:nvSpPr>
          <p:spPr>
            <a:xfrm>
              <a:off x="5347367" y="2551814"/>
              <a:ext cx="606055" cy="1488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8" name="Rectangle 14"/>
            <p:cNvSpPr/>
            <p:nvPr/>
          </p:nvSpPr>
          <p:spPr>
            <a:xfrm>
              <a:off x="5953422" y="2551814"/>
              <a:ext cx="606055" cy="14885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9" name="Rectangle 15"/>
            <p:cNvSpPr/>
            <p:nvPr/>
          </p:nvSpPr>
          <p:spPr>
            <a:xfrm>
              <a:off x="6559477" y="2551814"/>
              <a:ext cx="606055" cy="1488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0" name="Rectangle 16"/>
            <p:cNvSpPr/>
            <p:nvPr/>
          </p:nvSpPr>
          <p:spPr>
            <a:xfrm>
              <a:off x="7165532" y="2551814"/>
              <a:ext cx="606055" cy="14885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1" name="Flowchart: Punched Tape 25"/>
            <p:cNvSpPr/>
            <p:nvPr/>
          </p:nvSpPr>
          <p:spPr>
            <a:xfrm rot="6300000">
              <a:off x="988023" y="2460619"/>
              <a:ext cx="233917" cy="329609"/>
            </a:xfrm>
            <a:prstGeom prst="flowChartPunchedTap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2" name="Pentagon 26"/>
            <p:cNvSpPr/>
            <p:nvPr/>
          </p:nvSpPr>
          <p:spPr>
            <a:xfrm>
              <a:off x="7771587" y="2551814"/>
              <a:ext cx="667563" cy="148856"/>
            </a:xfrm>
            <a:prstGeom prst="homePlate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3" name="Chevron 27"/>
            <p:cNvSpPr/>
            <p:nvPr/>
          </p:nvSpPr>
          <p:spPr>
            <a:xfrm>
              <a:off x="8436427" y="2551814"/>
              <a:ext cx="155123" cy="148856"/>
            </a:xfrm>
            <a:prstGeom prst="chevron">
              <a:avLst/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4" name="Chevron 28"/>
            <p:cNvSpPr/>
            <p:nvPr/>
          </p:nvSpPr>
          <p:spPr>
            <a:xfrm>
              <a:off x="8591550" y="2551814"/>
              <a:ext cx="155123" cy="148856"/>
            </a:xfrm>
            <a:prstGeom prst="chevron">
              <a:avLst/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45" name="TextBox 30"/>
          <p:cNvSpPr txBox="1"/>
          <p:nvPr/>
        </p:nvSpPr>
        <p:spPr>
          <a:xfrm>
            <a:off x="370928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1992</a:t>
            </a:r>
          </a:p>
        </p:txBody>
      </p:sp>
      <p:sp>
        <p:nvSpPr>
          <p:cNvPr id="246" name="TextBox 31"/>
          <p:cNvSpPr txBox="1"/>
          <p:nvPr/>
        </p:nvSpPr>
        <p:spPr>
          <a:xfrm>
            <a:off x="1058804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2002</a:t>
            </a:r>
          </a:p>
        </p:txBody>
      </p:sp>
      <p:sp>
        <p:nvSpPr>
          <p:cNvPr id="247" name="TextBox 34"/>
          <p:cNvSpPr txBox="1"/>
          <p:nvPr/>
        </p:nvSpPr>
        <p:spPr>
          <a:xfrm>
            <a:off x="1622302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2003</a:t>
            </a:r>
          </a:p>
        </p:txBody>
      </p:sp>
      <p:sp>
        <p:nvSpPr>
          <p:cNvPr id="248" name="TextBox 35"/>
          <p:cNvSpPr txBox="1"/>
          <p:nvPr/>
        </p:nvSpPr>
        <p:spPr>
          <a:xfrm>
            <a:off x="2188810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2004</a:t>
            </a:r>
          </a:p>
        </p:txBody>
      </p:sp>
      <p:sp>
        <p:nvSpPr>
          <p:cNvPr id="249" name="TextBox 36"/>
          <p:cNvSpPr txBox="1"/>
          <p:nvPr/>
        </p:nvSpPr>
        <p:spPr>
          <a:xfrm>
            <a:off x="2796305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2005</a:t>
            </a:r>
          </a:p>
        </p:txBody>
      </p:sp>
      <p:sp>
        <p:nvSpPr>
          <p:cNvPr id="250" name="TextBox 37"/>
          <p:cNvSpPr txBox="1"/>
          <p:nvPr/>
        </p:nvSpPr>
        <p:spPr>
          <a:xfrm>
            <a:off x="3405727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2006</a:t>
            </a:r>
          </a:p>
        </p:txBody>
      </p:sp>
      <p:sp>
        <p:nvSpPr>
          <p:cNvPr id="251" name="TextBox 38"/>
          <p:cNvSpPr txBox="1"/>
          <p:nvPr/>
        </p:nvSpPr>
        <p:spPr>
          <a:xfrm>
            <a:off x="4016442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2007</a:t>
            </a:r>
          </a:p>
        </p:txBody>
      </p:sp>
      <p:sp>
        <p:nvSpPr>
          <p:cNvPr id="252" name="TextBox 39"/>
          <p:cNvSpPr txBox="1"/>
          <p:nvPr/>
        </p:nvSpPr>
        <p:spPr>
          <a:xfrm>
            <a:off x="4617688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2008</a:t>
            </a:r>
          </a:p>
        </p:txBody>
      </p:sp>
      <p:sp>
        <p:nvSpPr>
          <p:cNvPr id="253" name="TextBox 40"/>
          <p:cNvSpPr txBox="1"/>
          <p:nvPr/>
        </p:nvSpPr>
        <p:spPr>
          <a:xfrm>
            <a:off x="5216172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2009</a:t>
            </a:r>
          </a:p>
        </p:txBody>
      </p:sp>
      <p:sp>
        <p:nvSpPr>
          <p:cNvPr id="254" name="TextBox 41"/>
          <p:cNvSpPr txBox="1"/>
          <p:nvPr/>
        </p:nvSpPr>
        <p:spPr>
          <a:xfrm>
            <a:off x="5836320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2010</a:t>
            </a:r>
          </a:p>
        </p:txBody>
      </p:sp>
      <p:sp>
        <p:nvSpPr>
          <p:cNvPr id="255" name="TextBox 42"/>
          <p:cNvSpPr txBox="1"/>
          <p:nvPr/>
        </p:nvSpPr>
        <p:spPr>
          <a:xfrm>
            <a:off x="6430836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2011</a:t>
            </a:r>
          </a:p>
        </p:txBody>
      </p:sp>
      <p:sp>
        <p:nvSpPr>
          <p:cNvPr id="256" name="TextBox 43"/>
          <p:cNvSpPr txBox="1"/>
          <p:nvPr/>
        </p:nvSpPr>
        <p:spPr>
          <a:xfrm>
            <a:off x="7032088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2012</a:t>
            </a:r>
          </a:p>
        </p:txBody>
      </p:sp>
      <p:sp>
        <p:nvSpPr>
          <p:cNvPr id="257" name="TextBox 44"/>
          <p:cNvSpPr txBox="1"/>
          <p:nvPr/>
        </p:nvSpPr>
        <p:spPr>
          <a:xfrm>
            <a:off x="7661550" y="3233881"/>
            <a:ext cx="550151" cy="307777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2013</a:t>
            </a:r>
          </a:p>
        </p:txBody>
      </p:sp>
      <p:grpSp>
        <p:nvGrpSpPr>
          <p:cNvPr id="258" name="Group 54"/>
          <p:cNvGrpSpPr/>
          <p:nvPr/>
        </p:nvGrpSpPr>
        <p:grpSpPr>
          <a:xfrm>
            <a:off x="470352" y="2137047"/>
            <a:ext cx="1212110" cy="1027115"/>
            <a:chOff x="470352" y="2137047"/>
            <a:chExt cx="1212110" cy="1027115"/>
          </a:xfrm>
        </p:grpSpPr>
        <p:cxnSp>
          <p:nvCxnSpPr>
            <p:cNvPr id="259" name="Straight Connector 46"/>
            <p:cNvCxnSpPr/>
            <p:nvPr/>
          </p:nvCxnSpPr>
          <p:spPr>
            <a:xfrm flipV="1">
              <a:off x="470352" y="2964627"/>
              <a:ext cx="0" cy="19953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0" name="Straight Connector 48"/>
            <p:cNvCxnSpPr/>
            <p:nvPr/>
          </p:nvCxnSpPr>
          <p:spPr>
            <a:xfrm>
              <a:off x="470352" y="2964627"/>
              <a:ext cx="1212110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1" name="Straight Connector 50"/>
            <p:cNvCxnSpPr/>
            <p:nvPr/>
          </p:nvCxnSpPr>
          <p:spPr>
            <a:xfrm>
              <a:off x="1682462" y="2964627"/>
              <a:ext cx="0" cy="19953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2" name="Straight Connector 53"/>
            <p:cNvCxnSpPr/>
            <p:nvPr/>
          </p:nvCxnSpPr>
          <p:spPr>
            <a:xfrm flipV="1">
              <a:off x="1076407" y="2137047"/>
              <a:ext cx="0" cy="827581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63" name="Group 60"/>
          <p:cNvGrpSpPr/>
          <p:nvPr/>
        </p:nvGrpSpPr>
        <p:grpSpPr>
          <a:xfrm>
            <a:off x="2077616" y="3489045"/>
            <a:ext cx="152400" cy="1506992"/>
            <a:chOff x="2077616" y="3489041"/>
            <a:chExt cx="152400" cy="1506992"/>
          </a:xfrm>
        </p:grpSpPr>
        <p:grpSp>
          <p:nvGrpSpPr>
            <p:cNvPr id="264" name="Group 57"/>
            <p:cNvGrpSpPr/>
            <p:nvPr/>
          </p:nvGrpSpPr>
          <p:grpSpPr>
            <a:xfrm>
              <a:off x="2077616" y="3489041"/>
              <a:ext cx="152400" cy="152400"/>
              <a:chOff x="2041521" y="4116805"/>
              <a:chExt cx="152400" cy="152400"/>
            </a:xfrm>
          </p:grpSpPr>
          <p:sp>
            <p:nvSpPr>
              <p:cNvPr id="266" name="Oval 56"/>
              <p:cNvSpPr/>
              <p:nvPr/>
            </p:nvSpPr>
            <p:spPr>
              <a:xfrm>
                <a:off x="2041521" y="4116805"/>
                <a:ext cx="152400" cy="1524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7" name="Oval 55"/>
              <p:cNvSpPr/>
              <p:nvPr/>
            </p:nvSpPr>
            <p:spPr>
              <a:xfrm>
                <a:off x="2081627" y="4156911"/>
                <a:ext cx="72189" cy="72189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65" name="Straight Connector 59"/>
            <p:cNvCxnSpPr>
              <a:stCxn id="267" idx="4"/>
              <a:endCxn id="304" idx="0"/>
            </p:cNvCxnSpPr>
            <p:nvPr/>
          </p:nvCxnSpPr>
          <p:spPr>
            <a:xfrm>
              <a:off x="2153817" y="3601336"/>
              <a:ext cx="4811" cy="1394697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68" name="Group 61"/>
          <p:cNvGrpSpPr/>
          <p:nvPr/>
        </p:nvGrpSpPr>
        <p:grpSpPr>
          <a:xfrm rot="10800000">
            <a:off x="3238421" y="2851368"/>
            <a:ext cx="152400" cy="791010"/>
            <a:chOff x="2077616" y="3489041"/>
            <a:chExt cx="152400" cy="791010"/>
          </a:xfrm>
        </p:grpSpPr>
        <p:grpSp>
          <p:nvGrpSpPr>
            <p:cNvPr id="269" name="Group 62"/>
            <p:cNvGrpSpPr/>
            <p:nvPr/>
          </p:nvGrpSpPr>
          <p:grpSpPr>
            <a:xfrm>
              <a:off x="2077616" y="3489041"/>
              <a:ext cx="152400" cy="152400"/>
              <a:chOff x="2041521" y="4116805"/>
              <a:chExt cx="152400" cy="152400"/>
            </a:xfrm>
          </p:grpSpPr>
          <p:sp>
            <p:nvSpPr>
              <p:cNvPr id="271" name="Oval 64"/>
              <p:cNvSpPr/>
              <p:nvPr/>
            </p:nvSpPr>
            <p:spPr>
              <a:xfrm>
                <a:off x="2041521" y="4116805"/>
                <a:ext cx="152400" cy="1524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2" name="Oval 65"/>
              <p:cNvSpPr/>
              <p:nvPr/>
            </p:nvSpPr>
            <p:spPr>
              <a:xfrm>
                <a:off x="2081627" y="4156911"/>
                <a:ext cx="72189" cy="72189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70" name="Straight Connector 63"/>
            <p:cNvCxnSpPr>
              <a:stCxn id="272" idx="4"/>
            </p:cNvCxnSpPr>
            <p:nvPr/>
          </p:nvCxnSpPr>
          <p:spPr>
            <a:xfrm rot="10800000" flipV="1">
              <a:off x="2153817" y="3601336"/>
              <a:ext cx="0" cy="67871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73" name="Group 66"/>
          <p:cNvGrpSpPr/>
          <p:nvPr/>
        </p:nvGrpSpPr>
        <p:grpSpPr>
          <a:xfrm>
            <a:off x="3873895" y="3489041"/>
            <a:ext cx="152400" cy="732262"/>
            <a:chOff x="2077616" y="3489041"/>
            <a:chExt cx="152400" cy="732262"/>
          </a:xfrm>
        </p:grpSpPr>
        <p:grpSp>
          <p:nvGrpSpPr>
            <p:cNvPr id="274" name="Group 67"/>
            <p:cNvGrpSpPr/>
            <p:nvPr/>
          </p:nvGrpSpPr>
          <p:grpSpPr>
            <a:xfrm>
              <a:off x="2077616" y="3489041"/>
              <a:ext cx="152400" cy="152400"/>
              <a:chOff x="2041521" y="4116805"/>
              <a:chExt cx="152400" cy="152400"/>
            </a:xfrm>
          </p:grpSpPr>
          <p:sp>
            <p:nvSpPr>
              <p:cNvPr id="276" name="Oval 69"/>
              <p:cNvSpPr/>
              <p:nvPr/>
            </p:nvSpPr>
            <p:spPr>
              <a:xfrm>
                <a:off x="2041521" y="4116805"/>
                <a:ext cx="152400" cy="1524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7" name="Oval 70"/>
              <p:cNvSpPr/>
              <p:nvPr/>
            </p:nvSpPr>
            <p:spPr>
              <a:xfrm>
                <a:off x="2081627" y="4156911"/>
                <a:ext cx="72189" cy="72189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75" name="Straight Connector 68"/>
            <p:cNvCxnSpPr>
              <a:stCxn id="277" idx="4"/>
            </p:cNvCxnSpPr>
            <p:nvPr/>
          </p:nvCxnSpPr>
          <p:spPr>
            <a:xfrm>
              <a:off x="2153817" y="3601336"/>
              <a:ext cx="0" cy="619967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78" name="Group 71"/>
          <p:cNvGrpSpPr/>
          <p:nvPr/>
        </p:nvGrpSpPr>
        <p:grpSpPr>
          <a:xfrm rot="10800000">
            <a:off x="4204874" y="2261701"/>
            <a:ext cx="152400" cy="1380677"/>
            <a:chOff x="2077616" y="3489041"/>
            <a:chExt cx="152400" cy="1380677"/>
          </a:xfrm>
        </p:grpSpPr>
        <p:grpSp>
          <p:nvGrpSpPr>
            <p:cNvPr id="279" name="Group 72"/>
            <p:cNvGrpSpPr/>
            <p:nvPr/>
          </p:nvGrpSpPr>
          <p:grpSpPr>
            <a:xfrm>
              <a:off x="2077616" y="3489041"/>
              <a:ext cx="152400" cy="152400"/>
              <a:chOff x="2041521" y="4116805"/>
              <a:chExt cx="152400" cy="152400"/>
            </a:xfrm>
          </p:grpSpPr>
          <p:sp>
            <p:nvSpPr>
              <p:cNvPr id="281" name="Oval 74"/>
              <p:cNvSpPr/>
              <p:nvPr/>
            </p:nvSpPr>
            <p:spPr>
              <a:xfrm>
                <a:off x="2041521" y="4116805"/>
                <a:ext cx="152400" cy="1524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2" name="Oval 75"/>
              <p:cNvSpPr/>
              <p:nvPr/>
            </p:nvSpPr>
            <p:spPr>
              <a:xfrm>
                <a:off x="2081627" y="4156911"/>
                <a:ext cx="72189" cy="72189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80" name="Straight Connector 73"/>
            <p:cNvCxnSpPr>
              <a:stCxn id="282" idx="4"/>
              <a:endCxn id="307" idx="2"/>
            </p:cNvCxnSpPr>
            <p:nvPr/>
          </p:nvCxnSpPr>
          <p:spPr>
            <a:xfrm rot="10800000" flipH="1" flipV="1">
              <a:off x="2153817" y="3601336"/>
              <a:ext cx="3759" cy="1268382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83" name="Group 76"/>
          <p:cNvGrpSpPr/>
          <p:nvPr/>
        </p:nvGrpSpPr>
        <p:grpSpPr>
          <a:xfrm>
            <a:off x="4447497" y="3489042"/>
            <a:ext cx="152400" cy="1513694"/>
            <a:chOff x="2077616" y="3489041"/>
            <a:chExt cx="152400" cy="1513694"/>
          </a:xfrm>
        </p:grpSpPr>
        <p:grpSp>
          <p:nvGrpSpPr>
            <p:cNvPr id="284" name="Group 77"/>
            <p:cNvGrpSpPr/>
            <p:nvPr/>
          </p:nvGrpSpPr>
          <p:grpSpPr>
            <a:xfrm>
              <a:off x="2077616" y="3489041"/>
              <a:ext cx="152400" cy="152400"/>
              <a:chOff x="2041521" y="4116805"/>
              <a:chExt cx="152400" cy="152400"/>
            </a:xfrm>
          </p:grpSpPr>
          <p:sp>
            <p:nvSpPr>
              <p:cNvPr id="286" name="Oval 79"/>
              <p:cNvSpPr/>
              <p:nvPr/>
            </p:nvSpPr>
            <p:spPr>
              <a:xfrm>
                <a:off x="2041521" y="4116805"/>
                <a:ext cx="152400" cy="1524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7" name="Oval 80"/>
              <p:cNvSpPr/>
              <p:nvPr/>
            </p:nvSpPr>
            <p:spPr>
              <a:xfrm>
                <a:off x="2081627" y="4156911"/>
                <a:ext cx="72189" cy="72189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85" name="Straight Connector 78"/>
            <p:cNvCxnSpPr>
              <a:stCxn id="287" idx="4"/>
              <a:endCxn id="309" idx="0"/>
            </p:cNvCxnSpPr>
            <p:nvPr/>
          </p:nvCxnSpPr>
          <p:spPr>
            <a:xfrm>
              <a:off x="2153817" y="3601336"/>
              <a:ext cx="13222" cy="1401399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88" name="Group 81"/>
          <p:cNvGrpSpPr/>
          <p:nvPr/>
        </p:nvGrpSpPr>
        <p:grpSpPr>
          <a:xfrm rot="10800000">
            <a:off x="5065770" y="2851368"/>
            <a:ext cx="152400" cy="791010"/>
            <a:chOff x="2077616" y="3489041"/>
            <a:chExt cx="152400" cy="791010"/>
          </a:xfrm>
        </p:grpSpPr>
        <p:grpSp>
          <p:nvGrpSpPr>
            <p:cNvPr id="289" name="Group 82"/>
            <p:cNvGrpSpPr/>
            <p:nvPr/>
          </p:nvGrpSpPr>
          <p:grpSpPr>
            <a:xfrm>
              <a:off x="2077616" y="3489041"/>
              <a:ext cx="152400" cy="152400"/>
              <a:chOff x="2041521" y="4116805"/>
              <a:chExt cx="152400" cy="152400"/>
            </a:xfrm>
          </p:grpSpPr>
          <p:sp>
            <p:nvSpPr>
              <p:cNvPr id="291" name="Oval 84"/>
              <p:cNvSpPr/>
              <p:nvPr/>
            </p:nvSpPr>
            <p:spPr>
              <a:xfrm>
                <a:off x="2041521" y="4116805"/>
                <a:ext cx="152400" cy="1524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2" name="Oval 85"/>
              <p:cNvSpPr/>
              <p:nvPr/>
            </p:nvSpPr>
            <p:spPr>
              <a:xfrm>
                <a:off x="2081627" y="4156911"/>
                <a:ext cx="72189" cy="72189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90" name="Straight Connector 83"/>
            <p:cNvCxnSpPr>
              <a:stCxn id="292" idx="4"/>
            </p:cNvCxnSpPr>
            <p:nvPr/>
          </p:nvCxnSpPr>
          <p:spPr>
            <a:xfrm rot="10800000" flipV="1">
              <a:off x="2153817" y="3601336"/>
              <a:ext cx="0" cy="67871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93" name="Group 86"/>
          <p:cNvGrpSpPr/>
          <p:nvPr/>
        </p:nvGrpSpPr>
        <p:grpSpPr>
          <a:xfrm>
            <a:off x="5701878" y="3489042"/>
            <a:ext cx="152400" cy="1513697"/>
            <a:chOff x="2077616" y="3489041"/>
            <a:chExt cx="152400" cy="1513699"/>
          </a:xfrm>
        </p:grpSpPr>
        <p:grpSp>
          <p:nvGrpSpPr>
            <p:cNvPr id="294" name="Group 87"/>
            <p:cNvGrpSpPr/>
            <p:nvPr/>
          </p:nvGrpSpPr>
          <p:grpSpPr>
            <a:xfrm>
              <a:off x="2077616" y="3489041"/>
              <a:ext cx="152400" cy="152400"/>
              <a:chOff x="2041521" y="4116805"/>
              <a:chExt cx="152400" cy="152400"/>
            </a:xfrm>
          </p:grpSpPr>
          <p:sp>
            <p:nvSpPr>
              <p:cNvPr id="296" name="Oval 89"/>
              <p:cNvSpPr/>
              <p:nvPr/>
            </p:nvSpPr>
            <p:spPr>
              <a:xfrm>
                <a:off x="2041521" y="4116805"/>
                <a:ext cx="152400" cy="1524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7" name="Oval 90"/>
              <p:cNvSpPr/>
              <p:nvPr/>
            </p:nvSpPr>
            <p:spPr>
              <a:xfrm>
                <a:off x="2081627" y="4156911"/>
                <a:ext cx="72189" cy="72189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95" name="Straight Connector 88"/>
            <p:cNvCxnSpPr>
              <a:stCxn id="297" idx="4"/>
              <a:endCxn id="311" idx="0"/>
            </p:cNvCxnSpPr>
            <p:nvPr/>
          </p:nvCxnSpPr>
          <p:spPr>
            <a:xfrm>
              <a:off x="2153817" y="3601336"/>
              <a:ext cx="3266" cy="1401404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98" name="Group 91"/>
          <p:cNvGrpSpPr/>
          <p:nvPr/>
        </p:nvGrpSpPr>
        <p:grpSpPr>
          <a:xfrm>
            <a:off x="5924847" y="2137047"/>
            <a:ext cx="2483005" cy="1027115"/>
            <a:chOff x="470352" y="2137047"/>
            <a:chExt cx="1212110" cy="1027115"/>
          </a:xfrm>
        </p:grpSpPr>
        <p:cxnSp>
          <p:nvCxnSpPr>
            <p:cNvPr id="299" name="Straight Connector 92"/>
            <p:cNvCxnSpPr/>
            <p:nvPr/>
          </p:nvCxnSpPr>
          <p:spPr>
            <a:xfrm flipV="1">
              <a:off x="470352" y="2964627"/>
              <a:ext cx="0" cy="19953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0" name="Straight Connector 93"/>
            <p:cNvCxnSpPr/>
            <p:nvPr/>
          </p:nvCxnSpPr>
          <p:spPr>
            <a:xfrm>
              <a:off x="470352" y="2964627"/>
              <a:ext cx="1212110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1" name="Straight Connector 94"/>
            <p:cNvCxnSpPr/>
            <p:nvPr/>
          </p:nvCxnSpPr>
          <p:spPr>
            <a:xfrm>
              <a:off x="1682462" y="2964627"/>
              <a:ext cx="0" cy="19953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2" name="Straight Connector 95"/>
            <p:cNvCxnSpPr/>
            <p:nvPr/>
          </p:nvCxnSpPr>
          <p:spPr>
            <a:xfrm flipV="1">
              <a:off x="1076407" y="2137047"/>
              <a:ext cx="0" cy="827581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303" name="TextBox 96"/>
          <p:cNvSpPr txBox="1"/>
          <p:nvPr/>
        </p:nvSpPr>
        <p:spPr>
          <a:xfrm>
            <a:off x="277802" y="1275356"/>
            <a:ext cx="1707695" cy="861694"/>
          </a:xfrm>
          <a:prstGeom prst="rect">
            <a:avLst/>
          </a:prstGeom>
          <a:noFill/>
        </p:spPr>
        <p:txBody>
          <a:bodyPr wrap="square" lIns="91364" tIns="45680" rIns="91364" bIns="4568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BANCO DE COMERCIO EXTERIOR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Productos especializados en comercio exterior</a:t>
            </a:r>
          </a:p>
        </p:txBody>
      </p:sp>
      <p:sp>
        <p:nvSpPr>
          <p:cNvPr id="304" name="TextBox 97"/>
          <p:cNvSpPr txBox="1"/>
          <p:nvPr/>
        </p:nvSpPr>
        <p:spPr>
          <a:xfrm>
            <a:off x="1153266" y="4996037"/>
            <a:ext cx="2010723" cy="1015582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CESIÓN DE ACTIVOS Y PASIVOS IFI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  <a:p>
            <a:pPr marL="85653" marR="0" lvl="0" indent="-8565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+ Atención a mercado nacional</a:t>
            </a:r>
          </a:p>
          <a:p>
            <a:pPr marL="85653" marR="0" lvl="0" indent="-8565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+ Enfoque Mipyme</a:t>
            </a:r>
          </a:p>
          <a:p>
            <a:pPr marL="85653" marR="0" lvl="0" indent="-8565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+ Inicio del esquema convenios entes territoriales</a:t>
            </a:r>
          </a:p>
        </p:txBody>
      </p:sp>
      <p:sp>
        <p:nvSpPr>
          <p:cNvPr id="305" name="TextBox 99">
            <a:hlinkClick r:id="" action="ppaction://noaction"/>
          </p:cNvPr>
          <p:cNvSpPr txBox="1"/>
          <p:nvPr/>
        </p:nvSpPr>
        <p:spPr>
          <a:xfrm>
            <a:off x="3461974" y="4280989"/>
            <a:ext cx="1003415" cy="553998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PROGRAMA DE FORMACIÓN EMPRESARIAL</a:t>
            </a:r>
          </a:p>
        </p:txBody>
      </p:sp>
      <p:sp>
        <p:nvSpPr>
          <p:cNvPr id="306" name="TextBox 100"/>
          <p:cNvSpPr txBox="1"/>
          <p:nvPr/>
        </p:nvSpPr>
        <p:spPr>
          <a:xfrm>
            <a:off x="2843411" y="2386641"/>
            <a:ext cx="945424" cy="400029"/>
          </a:xfrm>
          <a:prstGeom prst="rect">
            <a:avLst/>
          </a:prstGeom>
          <a:noFill/>
        </p:spPr>
        <p:txBody>
          <a:bodyPr wrap="square" lIns="91364" tIns="45680" rIns="91364" bIns="4568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PROGRAMA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a Progresar</a:t>
            </a: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07" name="TextBox 102">
            <a:hlinkClick r:id="" action="ppaction://noaction"/>
          </p:cNvPr>
          <p:cNvSpPr txBox="1"/>
          <p:nvPr/>
        </p:nvSpPr>
        <p:spPr>
          <a:xfrm>
            <a:off x="3554086" y="1707703"/>
            <a:ext cx="1446455" cy="553998"/>
          </a:xfrm>
          <a:prstGeom prst="rect">
            <a:avLst/>
          </a:prstGeom>
          <a:noFill/>
        </p:spPr>
        <p:txBody>
          <a:bodyPr wrap="square" lIns="91364" tIns="45680" rIns="91364" bIns="4568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PROGRAMA DE INVERSIÓN BANCA DE LAS OPORTUNIDADES</a:t>
            </a: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08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36" y="1279087"/>
            <a:ext cx="441171" cy="406406"/>
          </a:xfrm>
          <a:prstGeom prst="rect">
            <a:avLst/>
          </a:prstGeom>
        </p:spPr>
      </p:pic>
      <p:sp>
        <p:nvSpPr>
          <p:cNvPr id="309" name="TextBox 105"/>
          <p:cNvSpPr txBox="1"/>
          <p:nvPr/>
        </p:nvSpPr>
        <p:spPr>
          <a:xfrm>
            <a:off x="4008070" y="5002736"/>
            <a:ext cx="1057700" cy="861694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PROGRAMA CONTRACÍCLICO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Desaceleración económica</a:t>
            </a:r>
          </a:p>
        </p:txBody>
      </p:sp>
      <p:sp>
        <p:nvSpPr>
          <p:cNvPr id="310" name="TextBox 111"/>
          <p:cNvSpPr txBox="1"/>
          <p:nvPr/>
        </p:nvSpPr>
        <p:spPr>
          <a:xfrm>
            <a:off x="4712737" y="2232753"/>
            <a:ext cx="1065810" cy="553917"/>
          </a:xfrm>
          <a:prstGeom prst="rect">
            <a:avLst/>
          </a:prstGeom>
          <a:noFill/>
        </p:spPr>
        <p:txBody>
          <a:bodyPr wrap="square" lIns="91364" tIns="45680" rIns="91364" bIns="4568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PROGRAMA MICROSEGUROS </a:t>
            </a:r>
            <a:r>
              <a:rPr kumimoji="0" lang="es-CO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Futurex</a:t>
            </a: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11" name="TextBox 116">
            <a:hlinkClick r:id="" action="ppaction://noaction"/>
          </p:cNvPr>
          <p:cNvSpPr txBox="1"/>
          <p:nvPr/>
        </p:nvSpPr>
        <p:spPr>
          <a:xfrm>
            <a:off x="5252495" y="5002739"/>
            <a:ext cx="1057700" cy="553917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PROGRAMA BANCÓLDEX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CAPITAL</a:t>
            </a: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12" name="TextBox 118"/>
          <p:cNvSpPr txBox="1"/>
          <p:nvPr/>
        </p:nvSpPr>
        <p:spPr>
          <a:xfrm>
            <a:off x="5978720" y="1429244"/>
            <a:ext cx="2375258" cy="707805"/>
          </a:xfrm>
          <a:prstGeom prst="rect">
            <a:avLst/>
          </a:prstGeom>
          <a:noFill/>
        </p:spPr>
        <p:txBody>
          <a:bodyPr wrap="square" lIns="91364" tIns="45680" rIns="91364" bIns="4568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BANCO DE DESARROLLO EMPRESARIAL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Plan Nacional de Desarrollo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2010-2014</a:t>
            </a:r>
          </a:p>
        </p:txBody>
      </p:sp>
      <p:sp>
        <p:nvSpPr>
          <p:cNvPr id="313" name="TextBox 121"/>
          <p:cNvSpPr txBox="1"/>
          <p:nvPr/>
        </p:nvSpPr>
        <p:spPr>
          <a:xfrm>
            <a:off x="6644327" y="4034768"/>
            <a:ext cx="2375258" cy="246221"/>
          </a:xfrm>
          <a:prstGeom prst="rect">
            <a:avLst/>
          </a:prstGeom>
          <a:noFill/>
        </p:spPr>
        <p:txBody>
          <a:bodyPr wrap="square" lIns="91364" tIns="45680" rIns="91364" bIns="4568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PROGRAMAS ESPECIALES</a:t>
            </a: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14" name="Picture 122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20" y="4304896"/>
            <a:ext cx="866003" cy="406406"/>
          </a:xfrm>
          <a:prstGeom prst="rect">
            <a:avLst/>
          </a:prstGeom>
        </p:spPr>
      </p:pic>
      <p:pic>
        <p:nvPicPr>
          <p:cNvPr id="315" name="Picture 12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15" y="4221303"/>
            <a:ext cx="1266325" cy="430313"/>
          </a:xfrm>
          <a:prstGeom prst="rect">
            <a:avLst/>
          </a:prstGeom>
        </p:spPr>
      </p:pic>
      <p:pic>
        <p:nvPicPr>
          <p:cNvPr id="316" name="Picture 69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6" y="4782127"/>
            <a:ext cx="1710511" cy="340732"/>
          </a:xfrm>
          <a:prstGeom prst="rect">
            <a:avLst/>
          </a:prstGeom>
        </p:spPr>
      </p:pic>
      <p:sp>
        <p:nvSpPr>
          <p:cNvPr id="317" name="Oval 64"/>
          <p:cNvSpPr/>
          <p:nvPr/>
        </p:nvSpPr>
        <p:spPr>
          <a:xfrm rot="10800000">
            <a:off x="7110459" y="3718579"/>
            <a:ext cx="152400" cy="15240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8" name="Oval 90"/>
          <p:cNvSpPr/>
          <p:nvPr/>
        </p:nvSpPr>
        <p:spPr>
          <a:xfrm>
            <a:off x="7147601" y="3760066"/>
            <a:ext cx="75145" cy="85752"/>
          </a:xfrm>
          <a:prstGeom prst="ellipse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19" name="Straight Connector 68"/>
          <p:cNvCxnSpPr>
            <a:stCxn id="317" idx="0"/>
          </p:cNvCxnSpPr>
          <p:nvPr/>
        </p:nvCxnSpPr>
        <p:spPr>
          <a:xfrm flipH="1">
            <a:off x="7183394" y="3870979"/>
            <a:ext cx="3265" cy="397964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20" name="TextBox 44"/>
          <p:cNvSpPr txBox="1"/>
          <p:nvPr/>
        </p:nvSpPr>
        <p:spPr>
          <a:xfrm>
            <a:off x="8238805" y="3229269"/>
            <a:ext cx="819302" cy="307696"/>
          </a:xfrm>
          <a:prstGeom prst="rect">
            <a:avLst/>
          </a:prstGeom>
          <a:noFill/>
        </p:spPr>
        <p:txBody>
          <a:bodyPr wrap="none" lIns="91364" tIns="45680" rIns="91364" bIns="456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3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2014......</a:t>
            </a:r>
          </a:p>
        </p:txBody>
      </p:sp>
      <p:sp>
        <p:nvSpPr>
          <p:cNvPr id="321" name="Chevron 28"/>
          <p:cNvSpPr/>
          <p:nvPr/>
        </p:nvSpPr>
        <p:spPr>
          <a:xfrm>
            <a:off x="8715375" y="3480293"/>
            <a:ext cx="155123" cy="510080"/>
          </a:xfrm>
          <a:prstGeom prst="chevron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2" name="Chevron 28"/>
          <p:cNvSpPr/>
          <p:nvPr/>
        </p:nvSpPr>
        <p:spPr>
          <a:xfrm>
            <a:off x="8856893" y="3480293"/>
            <a:ext cx="155123" cy="510080"/>
          </a:xfrm>
          <a:prstGeom prst="chevron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3" name="322 Rectángulo"/>
          <p:cNvSpPr/>
          <p:nvPr/>
        </p:nvSpPr>
        <p:spPr>
          <a:xfrm>
            <a:off x="8238805" y="3229269"/>
            <a:ext cx="838899" cy="8054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4" name="323 Rectángulo">
            <a:hlinkClick r:id="" action="ppaction://noaction"/>
          </p:cNvPr>
          <p:cNvSpPr/>
          <p:nvPr/>
        </p:nvSpPr>
        <p:spPr>
          <a:xfrm>
            <a:off x="8238805" y="3233882"/>
            <a:ext cx="838899" cy="23553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5" name="Elipse 57"/>
          <p:cNvSpPr/>
          <p:nvPr/>
        </p:nvSpPr>
        <p:spPr>
          <a:xfrm>
            <a:off x="1278373" y="2570383"/>
            <a:ext cx="1741306" cy="959700"/>
          </a:xfrm>
          <a:prstGeom prst="ellipse">
            <a:avLst/>
          </a:prstGeom>
          <a:noFill/>
          <a:ln w="76200" cap="flat" cmpd="sng" algn="ctr">
            <a:solidFill>
              <a:srgbClr val="19B6DD"/>
            </a:solidFill>
            <a:prstDash val="solid"/>
            <a:round/>
          </a:ln>
          <a:effectLst>
            <a:outerShdw blurRad="40000" dist="23000" dir="5400000" rotWithShape="0">
              <a:srgbClr val="4BACC6">
                <a:lumMod val="75000"/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26" name="Imagen 103" descr="descarga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8" y="4221302"/>
            <a:ext cx="1222567" cy="436863"/>
          </a:xfrm>
          <a:prstGeom prst="rect">
            <a:avLst/>
          </a:prstGeom>
        </p:spPr>
      </p:pic>
      <p:pic>
        <p:nvPicPr>
          <p:cNvPr id="327" name="Imagen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092" y="2747532"/>
            <a:ext cx="1179869" cy="434192"/>
          </a:xfrm>
          <a:prstGeom prst="rect">
            <a:avLst/>
          </a:prstGeom>
        </p:spPr>
      </p:pic>
      <p:sp>
        <p:nvSpPr>
          <p:cNvPr id="328" name="Elipse 57"/>
          <p:cNvSpPr/>
          <p:nvPr/>
        </p:nvSpPr>
        <p:spPr>
          <a:xfrm>
            <a:off x="6392369" y="4001274"/>
            <a:ext cx="2701286" cy="1371259"/>
          </a:xfrm>
          <a:prstGeom prst="ellipse">
            <a:avLst/>
          </a:prstGeom>
          <a:noFill/>
          <a:ln w="76200" cap="flat" cmpd="sng" algn="ctr">
            <a:solidFill>
              <a:srgbClr val="19B6DD"/>
            </a:solidFill>
            <a:prstDash val="solid"/>
            <a:round/>
          </a:ln>
          <a:effectLst>
            <a:outerShdw blurRad="40000" dist="23000" dir="5400000" rotWithShape="0">
              <a:srgbClr val="4BACC6">
                <a:lumMod val="75000"/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9" name="Elipse 57"/>
          <p:cNvSpPr/>
          <p:nvPr/>
        </p:nvSpPr>
        <p:spPr>
          <a:xfrm>
            <a:off x="3400663" y="1137138"/>
            <a:ext cx="1851832" cy="1251806"/>
          </a:xfrm>
          <a:prstGeom prst="ellipse">
            <a:avLst/>
          </a:prstGeom>
          <a:noFill/>
          <a:ln w="76200" cap="flat" cmpd="sng" algn="ctr">
            <a:solidFill>
              <a:srgbClr val="19B6DD"/>
            </a:solidFill>
            <a:prstDash val="solid"/>
            <a:round/>
          </a:ln>
          <a:effectLst>
            <a:outerShdw blurRad="40000" dist="23000" dir="5400000" rotWithShape="0">
              <a:srgbClr val="4BACC6">
                <a:lumMod val="75000"/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0" name="Elipse 57"/>
          <p:cNvSpPr/>
          <p:nvPr/>
        </p:nvSpPr>
        <p:spPr>
          <a:xfrm>
            <a:off x="-1" y="3996138"/>
            <a:ext cx="1608955" cy="959700"/>
          </a:xfrm>
          <a:prstGeom prst="ellipse">
            <a:avLst/>
          </a:prstGeom>
          <a:noFill/>
          <a:ln w="76200" cap="flat" cmpd="sng" algn="ctr">
            <a:solidFill>
              <a:srgbClr val="19B6DD"/>
            </a:solidFill>
            <a:prstDash val="solid"/>
            <a:round/>
          </a:ln>
          <a:effectLst>
            <a:outerShdw blurRad="40000" dist="23000" dir="5400000" rotWithShape="0">
              <a:srgbClr val="4BACC6">
                <a:lumMod val="75000"/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8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 smtClean="0"/>
              <a:t>¿PARA QUÉ </a:t>
            </a:r>
            <a:r>
              <a:rPr lang="es-CO" b="0" dirty="0" smtClean="0"/>
              <a:t>TRANSFORMARNOS?</a:t>
            </a:r>
            <a:endParaRPr lang="es-CO" b="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488"/>
            <a:ext cx="9144000" cy="4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628649" y="1217613"/>
            <a:ext cx="8061325" cy="5372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13 Título"/>
          <p:cNvSpPr txBox="1">
            <a:spLocks/>
          </p:cNvSpPr>
          <p:nvPr/>
        </p:nvSpPr>
        <p:spPr>
          <a:xfrm>
            <a:off x="545646" y="501488"/>
            <a:ext cx="8144328" cy="638175"/>
          </a:xfrm>
          <a:prstGeom prst="rect">
            <a:avLst/>
          </a:prstGeom>
        </p:spPr>
        <p:txBody>
          <a:bodyPr/>
          <a:lstStyle/>
          <a:p>
            <a:pPr marL="0" lvl="1" defTabSz="914400">
              <a:defRPr/>
            </a:pPr>
            <a:r>
              <a:rPr lang="es-CO" altLang="ja-JP" sz="20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LAS PALANCAS DEL CRECIMIENTO EMPRESARIAL</a:t>
            </a:r>
            <a:r>
              <a:rPr lang="es-CO" altLang="ja-JP" sz="2000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EN LA ÚLTIMA DÉCADA</a:t>
            </a:r>
            <a:endParaRPr lang="es-CO" kern="0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2319213" y="5783506"/>
            <a:ext cx="4194484" cy="597810"/>
          </a:xfrm>
          <a:prstGeom prst="rect">
            <a:avLst/>
          </a:prstGeom>
          <a:solidFill>
            <a:srgbClr val="28567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lvl="5" indent="-266700" defTabSz="914400">
              <a:defRPr/>
            </a:pPr>
            <a:r>
              <a:rPr lang="es-CO" b="1" dirty="0" smtClean="0">
                <a:solidFill>
                  <a:prstClr val="white"/>
                </a:solidFill>
                <a:cs typeface="Arial" charset="0"/>
              </a:rPr>
              <a:t>5. INSERTARSE EN ECOSISTEMAS REGIONALES FÉRTILES</a:t>
            </a:r>
            <a:endParaRPr lang="es-CO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2319213" y="2591775"/>
            <a:ext cx="4194484" cy="597810"/>
          </a:xfrm>
          <a:prstGeom prst="rect">
            <a:avLst/>
          </a:prstGeom>
          <a:solidFill>
            <a:srgbClr val="2F89C7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 lvl="5" indent="-266700" defTabSz="914400"/>
            <a:r>
              <a:rPr lang="es-CO" b="1" dirty="0" smtClean="0">
                <a:solidFill>
                  <a:prstClr val="white"/>
                </a:solidFill>
                <a:cs typeface="Arial" charset="0"/>
              </a:rPr>
              <a:t>2.  RE-CONFIGURAR MERCADOS</a:t>
            </a:r>
            <a:endParaRPr lang="es-CO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2319213" y="1526693"/>
            <a:ext cx="4194483" cy="851461"/>
          </a:xfrm>
          <a:prstGeom prst="rect">
            <a:avLst/>
          </a:prstGeom>
          <a:solidFill>
            <a:srgbClr val="2F89C7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 lvl="5" indent="-266700" defTabSz="914400">
              <a:defRPr/>
            </a:pPr>
            <a:r>
              <a:rPr lang="es-CO" b="1" dirty="0" smtClean="0">
                <a:solidFill>
                  <a:prstClr val="white"/>
                </a:solidFill>
                <a:cs typeface="Arial" charset="0"/>
              </a:rPr>
              <a:t>1.  PROFUNDIZAR EL MODELO DE NEGOCIO  LOCAL/ REGIONAL</a:t>
            </a:r>
            <a:endParaRPr lang="es-CO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319214" y="4719595"/>
            <a:ext cx="4194483" cy="597810"/>
          </a:xfrm>
          <a:prstGeom prst="rect">
            <a:avLst/>
          </a:prstGeom>
          <a:solidFill>
            <a:srgbClr val="28567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lvl="5" indent="-266700" defTabSz="914400">
              <a:defRPr/>
            </a:pPr>
            <a:r>
              <a:rPr lang="es-CO" b="1" dirty="0" smtClean="0">
                <a:solidFill>
                  <a:prstClr val="white"/>
                </a:solidFill>
                <a:cs typeface="Arial" charset="0"/>
              </a:rPr>
              <a:t>4.  INNOVAR EN EL MODELO DE NEGOCIO </a:t>
            </a:r>
            <a:endParaRPr lang="es-CO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666673" y="2727333"/>
            <a:ext cx="1830807" cy="2025871"/>
            <a:chOff x="389272" y="2486773"/>
            <a:chExt cx="2173757" cy="2323445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50" name="49 Forma libre"/>
            <p:cNvSpPr/>
            <p:nvPr/>
          </p:nvSpPr>
          <p:spPr>
            <a:xfrm>
              <a:off x="1204358" y="3503367"/>
              <a:ext cx="1147011" cy="1147011"/>
            </a:xfrm>
            <a:custGeom>
              <a:avLst/>
              <a:gdLst>
                <a:gd name="connsiteX0" fmla="*/ 814154 w 1147011"/>
                <a:gd name="connsiteY0" fmla="*/ 182878 h 1147011"/>
                <a:gd name="connsiteX1" fmla="*/ 903374 w 1147011"/>
                <a:gd name="connsiteY1" fmla="*/ 108011 h 1147011"/>
                <a:gd name="connsiteX2" fmla="*/ 974649 w 1147011"/>
                <a:gd name="connsiteY2" fmla="*/ 167818 h 1147011"/>
                <a:gd name="connsiteX3" fmla="*/ 916411 w 1147011"/>
                <a:gd name="connsiteY3" fmla="*/ 268683 h 1147011"/>
                <a:gd name="connsiteX4" fmla="*/ 1008943 w 1147011"/>
                <a:gd name="connsiteY4" fmla="*/ 428954 h 1147011"/>
                <a:gd name="connsiteX5" fmla="*/ 1125414 w 1147011"/>
                <a:gd name="connsiteY5" fmla="*/ 428951 h 1147011"/>
                <a:gd name="connsiteX6" fmla="*/ 1141570 w 1147011"/>
                <a:gd name="connsiteY6" fmla="*/ 520581 h 1147011"/>
                <a:gd name="connsiteX7" fmla="*/ 1032123 w 1147011"/>
                <a:gd name="connsiteY7" fmla="*/ 560413 h 1147011"/>
                <a:gd name="connsiteX8" fmla="*/ 999987 w 1147011"/>
                <a:gd name="connsiteY8" fmla="*/ 742665 h 1147011"/>
                <a:gd name="connsiteX9" fmla="*/ 1089210 w 1147011"/>
                <a:gd name="connsiteY9" fmla="*/ 817529 h 1147011"/>
                <a:gd name="connsiteX10" fmla="*/ 1042688 w 1147011"/>
                <a:gd name="connsiteY10" fmla="*/ 898107 h 1147011"/>
                <a:gd name="connsiteX11" fmla="*/ 933243 w 1147011"/>
                <a:gd name="connsiteY11" fmla="*/ 858269 h 1147011"/>
                <a:gd name="connsiteX12" fmla="*/ 791475 w 1147011"/>
                <a:gd name="connsiteY12" fmla="*/ 977226 h 1147011"/>
                <a:gd name="connsiteX13" fmla="*/ 811703 w 1147011"/>
                <a:gd name="connsiteY13" fmla="*/ 1091927 h 1147011"/>
                <a:gd name="connsiteX14" fmla="*/ 724270 w 1147011"/>
                <a:gd name="connsiteY14" fmla="*/ 1123750 h 1147011"/>
                <a:gd name="connsiteX15" fmla="*/ 666038 w 1147011"/>
                <a:gd name="connsiteY15" fmla="*/ 1022882 h 1147011"/>
                <a:gd name="connsiteX16" fmla="*/ 480973 w 1147011"/>
                <a:gd name="connsiteY16" fmla="*/ 1022882 h 1147011"/>
                <a:gd name="connsiteX17" fmla="*/ 422741 w 1147011"/>
                <a:gd name="connsiteY17" fmla="*/ 1123750 h 1147011"/>
                <a:gd name="connsiteX18" fmla="*/ 335308 w 1147011"/>
                <a:gd name="connsiteY18" fmla="*/ 1091927 h 1147011"/>
                <a:gd name="connsiteX19" fmla="*/ 355536 w 1147011"/>
                <a:gd name="connsiteY19" fmla="*/ 977227 h 1147011"/>
                <a:gd name="connsiteX20" fmla="*/ 213768 w 1147011"/>
                <a:gd name="connsiteY20" fmla="*/ 858269 h 1147011"/>
                <a:gd name="connsiteX21" fmla="*/ 104323 w 1147011"/>
                <a:gd name="connsiteY21" fmla="*/ 898107 h 1147011"/>
                <a:gd name="connsiteX22" fmla="*/ 57801 w 1147011"/>
                <a:gd name="connsiteY22" fmla="*/ 817529 h 1147011"/>
                <a:gd name="connsiteX23" fmla="*/ 147024 w 1147011"/>
                <a:gd name="connsiteY23" fmla="*/ 742666 h 1147011"/>
                <a:gd name="connsiteX24" fmla="*/ 114888 w 1147011"/>
                <a:gd name="connsiteY24" fmla="*/ 560414 h 1147011"/>
                <a:gd name="connsiteX25" fmla="*/ 5441 w 1147011"/>
                <a:gd name="connsiteY25" fmla="*/ 520581 h 1147011"/>
                <a:gd name="connsiteX26" fmla="*/ 21597 w 1147011"/>
                <a:gd name="connsiteY26" fmla="*/ 428951 h 1147011"/>
                <a:gd name="connsiteX27" fmla="*/ 138068 w 1147011"/>
                <a:gd name="connsiteY27" fmla="*/ 428954 h 1147011"/>
                <a:gd name="connsiteX28" fmla="*/ 230600 w 1147011"/>
                <a:gd name="connsiteY28" fmla="*/ 268683 h 1147011"/>
                <a:gd name="connsiteX29" fmla="*/ 172362 w 1147011"/>
                <a:gd name="connsiteY29" fmla="*/ 167818 h 1147011"/>
                <a:gd name="connsiteX30" fmla="*/ 243637 w 1147011"/>
                <a:gd name="connsiteY30" fmla="*/ 108011 h 1147011"/>
                <a:gd name="connsiteX31" fmla="*/ 332857 w 1147011"/>
                <a:gd name="connsiteY31" fmla="*/ 182878 h 1147011"/>
                <a:gd name="connsiteX32" fmla="*/ 506761 w 1147011"/>
                <a:gd name="connsiteY32" fmla="*/ 119582 h 1147011"/>
                <a:gd name="connsiteX33" fmla="*/ 526983 w 1147011"/>
                <a:gd name="connsiteY33" fmla="*/ 4881 h 1147011"/>
                <a:gd name="connsiteX34" fmla="*/ 620028 w 1147011"/>
                <a:gd name="connsiteY34" fmla="*/ 4881 h 1147011"/>
                <a:gd name="connsiteX35" fmla="*/ 640250 w 1147011"/>
                <a:gd name="connsiteY35" fmla="*/ 119582 h 1147011"/>
                <a:gd name="connsiteX36" fmla="*/ 814154 w 1147011"/>
                <a:gd name="connsiteY36" fmla="*/ 182878 h 114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47011" h="1147011">
                  <a:moveTo>
                    <a:pt x="814154" y="182878"/>
                  </a:moveTo>
                  <a:lnTo>
                    <a:pt x="903374" y="108011"/>
                  </a:lnTo>
                  <a:lnTo>
                    <a:pt x="974649" y="167818"/>
                  </a:lnTo>
                  <a:lnTo>
                    <a:pt x="916411" y="268683"/>
                  </a:lnTo>
                  <a:cubicBezTo>
                    <a:pt x="957821" y="315267"/>
                    <a:pt x="989306" y="369800"/>
                    <a:pt x="1008943" y="428954"/>
                  </a:cubicBezTo>
                  <a:lnTo>
                    <a:pt x="1125414" y="428951"/>
                  </a:lnTo>
                  <a:lnTo>
                    <a:pt x="1141570" y="520581"/>
                  </a:lnTo>
                  <a:lnTo>
                    <a:pt x="1032123" y="560413"/>
                  </a:lnTo>
                  <a:cubicBezTo>
                    <a:pt x="1033902" y="622716"/>
                    <a:pt x="1022967" y="684728"/>
                    <a:pt x="999987" y="742665"/>
                  </a:cubicBezTo>
                  <a:lnTo>
                    <a:pt x="1089210" y="817529"/>
                  </a:lnTo>
                  <a:lnTo>
                    <a:pt x="1042688" y="898107"/>
                  </a:lnTo>
                  <a:lnTo>
                    <a:pt x="933243" y="858269"/>
                  </a:lnTo>
                  <a:cubicBezTo>
                    <a:pt x="894558" y="907139"/>
                    <a:pt x="846321" y="947615"/>
                    <a:pt x="791475" y="977226"/>
                  </a:cubicBezTo>
                  <a:lnTo>
                    <a:pt x="811703" y="1091927"/>
                  </a:lnTo>
                  <a:lnTo>
                    <a:pt x="724270" y="1123750"/>
                  </a:lnTo>
                  <a:lnTo>
                    <a:pt x="666038" y="1022882"/>
                  </a:lnTo>
                  <a:cubicBezTo>
                    <a:pt x="604990" y="1035452"/>
                    <a:pt x="542021" y="1035452"/>
                    <a:pt x="480973" y="1022882"/>
                  </a:cubicBezTo>
                  <a:lnTo>
                    <a:pt x="422741" y="1123750"/>
                  </a:lnTo>
                  <a:lnTo>
                    <a:pt x="335308" y="1091927"/>
                  </a:lnTo>
                  <a:lnTo>
                    <a:pt x="355536" y="977227"/>
                  </a:lnTo>
                  <a:cubicBezTo>
                    <a:pt x="300690" y="947616"/>
                    <a:pt x="252453" y="907140"/>
                    <a:pt x="213768" y="858269"/>
                  </a:cubicBezTo>
                  <a:lnTo>
                    <a:pt x="104323" y="898107"/>
                  </a:lnTo>
                  <a:lnTo>
                    <a:pt x="57801" y="817529"/>
                  </a:lnTo>
                  <a:lnTo>
                    <a:pt x="147024" y="742666"/>
                  </a:lnTo>
                  <a:cubicBezTo>
                    <a:pt x="124044" y="684729"/>
                    <a:pt x="113109" y="622717"/>
                    <a:pt x="114888" y="560414"/>
                  </a:cubicBezTo>
                  <a:lnTo>
                    <a:pt x="5441" y="520581"/>
                  </a:lnTo>
                  <a:lnTo>
                    <a:pt x="21597" y="428951"/>
                  </a:lnTo>
                  <a:lnTo>
                    <a:pt x="138068" y="428954"/>
                  </a:lnTo>
                  <a:cubicBezTo>
                    <a:pt x="157706" y="369800"/>
                    <a:pt x="189190" y="315267"/>
                    <a:pt x="230600" y="268683"/>
                  </a:cubicBezTo>
                  <a:lnTo>
                    <a:pt x="172362" y="167818"/>
                  </a:lnTo>
                  <a:lnTo>
                    <a:pt x="243637" y="108011"/>
                  </a:lnTo>
                  <a:lnTo>
                    <a:pt x="332857" y="182878"/>
                  </a:lnTo>
                  <a:cubicBezTo>
                    <a:pt x="385924" y="150186"/>
                    <a:pt x="445095" y="128649"/>
                    <a:pt x="506761" y="119582"/>
                  </a:cubicBezTo>
                  <a:lnTo>
                    <a:pt x="526983" y="4881"/>
                  </a:lnTo>
                  <a:lnTo>
                    <a:pt x="620028" y="4881"/>
                  </a:lnTo>
                  <a:lnTo>
                    <a:pt x="640250" y="119582"/>
                  </a:lnTo>
                  <a:cubicBezTo>
                    <a:pt x="701916" y="128649"/>
                    <a:pt x="761087" y="150186"/>
                    <a:pt x="814154" y="182878"/>
                  </a:cubicBezTo>
                  <a:close/>
                </a:path>
              </a:pathLst>
            </a:cu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080" tIns="299163" rIns="261080" bIns="31922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537006" y="3232256"/>
              <a:ext cx="834190" cy="834190"/>
            </a:xfrm>
            <a:custGeom>
              <a:avLst/>
              <a:gdLst>
                <a:gd name="connsiteX0" fmla="*/ 624181 w 834190"/>
                <a:gd name="connsiteY0" fmla="*/ 211280 h 834190"/>
                <a:gd name="connsiteX1" fmla="*/ 747252 w 834190"/>
                <a:gd name="connsiteY1" fmla="*/ 174189 h 834190"/>
                <a:gd name="connsiteX2" fmla="*/ 792537 w 834190"/>
                <a:gd name="connsiteY2" fmla="*/ 252626 h 834190"/>
                <a:gd name="connsiteX3" fmla="*/ 698880 w 834190"/>
                <a:gd name="connsiteY3" fmla="*/ 340663 h 834190"/>
                <a:gd name="connsiteX4" fmla="*/ 698880 w 834190"/>
                <a:gd name="connsiteY4" fmla="*/ 493529 h 834190"/>
                <a:gd name="connsiteX5" fmla="*/ 792537 w 834190"/>
                <a:gd name="connsiteY5" fmla="*/ 581564 h 834190"/>
                <a:gd name="connsiteX6" fmla="*/ 747252 w 834190"/>
                <a:gd name="connsiteY6" fmla="*/ 660001 h 834190"/>
                <a:gd name="connsiteX7" fmla="*/ 624181 w 834190"/>
                <a:gd name="connsiteY7" fmla="*/ 622910 h 834190"/>
                <a:gd name="connsiteX8" fmla="*/ 491794 w 834190"/>
                <a:gd name="connsiteY8" fmla="*/ 699343 h 834190"/>
                <a:gd name="connsiteX9" fmla="*/ 462381 w 834190"/>
                <a:gd name="connsiteY9" fmla="*/ 824472 h 834190"/>
                <a:gd name="connsiteX10" fmla="*/ 371809 w 834190"/>
                <a:gd name="connsiteY10" fmla="*/ 824472 h 834190"/>
                <a:gd name="connsiteX11" fmla="*/ 342395 w 834190"/>
                <a:gd name="connsiteY11" fmla="*/ 699344 h 834190"/>
                <a:gd name="connsiteX12" fmla="*/ 210009 w 834190"/>
                <a:gd name="connsiteY12" fmla="*/ 622910 h 834190"/>
                <a:gd name="connsiteX13" fmla="*/ 86938 w 834190"/>
                <a:gd name="connsiteY13" fmla="*/ 660001 h 834190"/>
                <a:gd name="connsiteX14" fmla="*/ 41653 w 834190"/>
                <a:gd name="connsiteY14" fmla="*/ 581564 h 834190"/>
                <a:gd name="connsiteX15" fmla="*/ 135310 w 834190"/>
                <a:gd name="connsiteY15" fmla="*/ 493527 h 834190"/>
                <a:gd name="connsiteX16" fmla="*/ 135310 w 834190"/>
                <a:gd name="connsiteY16" fmla="*/ 340661 h 834190"/>
                <a:gd name="connsiteX17" fmla="*/ 41653 w 834190"/>
                <a:gd name="connsiteY17" fmla="*/ 252626 h 834190"/>
                <a:gd name="connsiteX18" fmla="*/ 86938 w 834190"/>
                <a:gd name="connsiteY18" fmla="*/ 174189 h 834190"/>
                <a:gd name="connsiteX19" fmla="*/ 210009 w 834190"/>
                <a:gd name="connsiteY19" fmla="*/ 211280 h 834190"/>
                <a:gd name="connsiteX20" fmla="*/ 342396 w 834190"/>
                <a:gd name="connsiteY20" fmla="*/ 134847 h 834190"/>
                <a:gd name="connsiteX21" fmla="*/ 371809 w 834190"/>
                <a:gd name="connsiteY21" fmla="*/ 9718 h 834190"/>
                <a:gd name="connsiteX22" fmla="*/ 462381 w 834190"/>
                <a:gd name="connsiteY22" fmla="*/ 9718 h 834190"/>
                <a:gd name="connsiteX23" fmla="*/ 491795 w 834190"/>
                <a:gd name="connsiteY23" fmla="*/ 134846 h 834190"/>
                <a:gd name="connsiteX24" fmla="*/ 624181 w 834190"/>
                <a:gd name="connsiteY24" fmla="*/ 211280 h 8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4190" h="834190">
                  <a:moveTo>
                    <a:pt x="624181" y="211280"/>
                  </a:moveTo>
                  <a:lnTo>
                    <a:pt x="747252" y="174189"/>
                  </a:lnTo>
                  <a:lnTo>
                    <a:pt x="792537" y="252626"/>
                  </a:lnTo>
                  <a:lnTo>
                    <a:pt x="698880" y="340663"/>
                  </a:lnTo>
                  <a:cubicBezTo>
                    <a:pt x="712456" y="390714"/>
                    <a:pt x="712456" y="443478"/>
                    <a:pt x="698880" y="493529"/>
                  </a:cubicBezTo>
                  <a:lnTo>
                    <a:pt x="792537" y="581564"/>
                  </a:lnTo>
                  <a:lnTo>
                    <a:pt x="747252" y="660001"/>
                  </a:lnTo>
                  <a:lnTo>
                    <a:pt x="624181" y="622910"/>
                  </a:lnTo>
                  <a:cubicBezTo>
                    <a:pt x="587623" y="659693"/>
                    <a:pt x="541928" y="686075"/>
                    <a:pt x="491794" y="699343"/>
                  </a:cubicBezTo>
                  <a:lnTo>
                    <a:pt x="462381" y="824472"/>
                  </a:lnTo>
                  <a:lnTo>
                    <a:pt x="371809" y="824472"/>
                  </a:lnTo>
                  <a:lnTo>
                    <a:pt x="342395" y="699344"/>
                  </a:lnTo>
                  <a:cubicBezTo>
                    <a:pt x="292261" y="686076"/>
                    <a:pt x="246566" y="659694"/>
                    <a:pt x="210009" y="622910"/>
                  </a:cubicBezTo>
                  <a:lnTo>
                    <a:pt x="86938" y="660001"/>
                  </a:lnTo>
                  <a:lnTo>
                    <a:pt x="41653" y="581564"/>
                  </a:lnTo>
                  <a:lnTo>
                    <a:pt x="135310" y="493527"/>
                  </a:lnTo>
                  <a:cubicBezTo>
                    <a:pt x="121734" y="443476"/>
                    <a:pt x="121734" y="390712"/>
                    <a:pt x="135310" y="340661"/>
                  </a:cubicBezTo>
                  <a:lnTo>
                    <a:pt x="41653" y="252626"/>
                  </a:lnTo>
                  <a:lnTo>
                    <a:pt x="86938" y="174189"/>
                  </a:lnTo>
                  <a:lnTo>
                    <a:pt x="210009" y="211280"/>
                  </a:lnTo>
                  <a:cubicBezTo>
                    <a:pt x="246567" y="174497"/>
                    <a:pt x="292262" y="148115"/>
                    <a:pt x="342396" y="134847"/>
                  </a:cubicBezTo>
                  <a:lnTo>
                    <a:pt x="371809" y="9718"/>
                  </a:lnTo>
                  <a:lnTo>
                    <a:pt x="462381" y="9718"/>
                  </a:lnTo>
                  <a:lnTo>
                    <a:pt x="491795" y="134846"/>
                  </a:lnTo>
                  <a:cubicBezTo>
                    <a:pt x="541929" y="148114"/>
                    <a:pt x="587624" y="174496"/>
                    <a:pt x="624181" y="211280"/>
                  </a:cubicBezTo>
                  <a:close/>
                </a:path>
              </a:pathLst>
            </a:cu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489" tIns="241760" rIns="240489" bIns="2417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912391" y="2564904"/>
              <a:ext cx="1001027" cy="1001027"/>
            </a:xfrm>
            <a:custGeom>
              <a:avLst/>
              <a:gdLst>
                <a:gd name="connsiteX0" fmla="*/ 611569 w 817335"/>
                <a:gd name="connsiteY0" fmla="*/ 207011 h 817335"/>
                <a:gd name="connsiteX1" fmla="*/ 732154 w 817335"/>
                <a:gd name="connsiteY1" fmla="*/ 170669 h 817335"/>
                <a:gd name="connsiteX2" fmla="*/ 776524 w 817335"/>
                <a:gd name="connsiteY2" fmla="*/ 247521 h 817335"/>
                <a:gd name="connsiteX3" fmla="*/ 684759 w 817335"/>
                <a:gd name="connsiteY3" fmla="*/ 333779 h 817335"/>
                <a:gd name="connsiteX4" fmla="*/ 684759 w 817335"/>
                <a:gd name="connsiteY4" fmla="*/ 483556 h 817335"/>
                <a:gd name="connsiteX5" fmla="*/ 776524 w 817335"/>
                <a:gd name="connsiteY5" fmla="*/ 569814 h 817335"/>
                <a:gd name="connsiteX6" fmla="*/ 732154 w 817335"/>
                <a:gd name="connsiteY6" fmla="*/ 646666 h 817335"/>
                <a:gd name="connsiteX7" fmla="*/ 611569 w 817335"/>
                <a:gd name="connsiteY7" fmla="*/ 610324 h 817335"/>
                <a:gd name="connsiteX8" fmla="*/ 481858 w 817335"/>
                <a:gd name="connsiteY8" fmla="*/ 685213 h 817335"/>
                <a:gd name="connsiteX9" fmla="*/ 453038 w 817335"/>
                <a:gd name="connsiteY9" fmla="*/ 807814 h 817335"/>
                <a:gd name="connsiteX10" fmla="*/ 364297 w 817335"/>
                <a:gd name="connsiteY10" fmla="*/ 807814 h 817335"/>
                <a:gd name="connsiteX11" fmla="*/ 335477 w 817335"/>
                <a:gd name="connsiteY11" fmla="*/ 685213 h 817335"/>
                <a:gd name="connsiteX12" fmla="*/ 205766 w 817335"/>
                <a:gd name="connsiteY12" fmla="*/ 610324 h 817335"/>
                <a:gd name="connsiteX13" fmla="*/ 85181 w 817335"/>
                <a:gd name="connsiteY13" fmla="*/ 646666 h 817335"/>
                <a:gd name="connsiteX14" fmla="*/ 40811 w 817335"/>
                <a:gd name="connsiteY14" fmla="*/ 569814 h 817335"/>
                <a:gd name="connsiteX15" fmla="*/ 132576 w 817335"/>
                <a:gd name="connsiteY15" fmla="*/ 483556 h 817335"/>
                <a:gd name="connsiteX16" fmla="*/ 132576 w 817335"/>
                <a:gd name="connsiteY16" fmla="*/ 333779 h 817335"/>
                <a:gd name="connsiteX17" fmla="*/ 40811 w 817335"/>
                <a:gd name="connsiteY17" fmla="*/ 247521 h 817335"/>
                <a:gd name="connsiteX18" fmla="*/ 85181 w 817335"/>
                <a:gd name="connsiteY18" fmla="*/ 170669 h 817335"/>
                <a:gd name="connsiteX19" fmla="*/ 205766 w 817335"/>
                <a:gd name="connsiteY19" fmla="*/ 207011 h 817335"/>
                <a:gd name="connsiteX20" fmla="*/ 335477 w 817335"/>
                <a:gd name="connsiteY20" fmla="*/ 132122 h 817335"/>
                <a:gd name="connsiteX21" fmla="*/ 364297 w 817335"/>
                <a:gd name="connsiteY21" fmla="*/ 9521 h 817335"/>
                <a:gd name="connsiteX22" fmla="*/ 453038 w 817335"/>
                <a:gd name="connsiteY22" fmla="*/ 9521 h 817335"/>
                <a:gd name="connsiteX23" fmla="*/ 481858 w 817335"/>
                <a:gd name="connsiteY23" fmla="*/ 132122 h 817335"/>
                <a:gd name="connsiteX24" fmla="*/ 611569 w 817335"/>
                <a:gd name="connsiteY24" fmla="*/ 207011 h 81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7335" h="817335">
                  <a:moveTo>
                    <a:pt x="526076" y="206748"/>
                  </a:moveTo>
                  <a:lnTo>
                    <a:pt x="613498" y="152603"/>
                  </a:lnTo>
                  <a:lnTo>
                    <a:pt x="664732" y="203838"/>
                  </a:lnTo>
                  <a:lnTo>
                    <a:pt x="610588" y="291260"/>
                  </a:lnTo>
                  <a:cubicBezTo>
                    <a:pt x="631442" y="327125"/>
                    <a:pt x="642367" y="367898"/>
                    <a:pt x="642240" y="409385"/>
                  </a:cubicBezTo>
                  <a:lnTo>
                    <a:pt x="732841" y="458023"/>
                  </a:lnTo>
                  <a:lnTo>
                    <a:pt x="714088" y="528010"/>
                  </a:lnTo>
                  <a:lnTo>
                    <a:pt x="611306" y="524831"/>
                  </a:lnTo>
                  <a:cubicBezTo>
                    <a:pt x="590672" y="560824"/>
                    <a:pt x="560824" y="590672"/>
                    <a:pt x="524832" y="611305"/>
                  </a:cubicBezTo>
                  <a:lnTo>
                    <a:pt x="528011" y="714088"/>
                  </a:lnTo>
                  <a:lnTo>
                    <a:pt x="458023" y="732841"/>
                  </a:lnTo>
                  <a:lnTo>
                    <a:pt x="409385" y="642239"/>
                  </a:lnTo>
                  <a:cubicBezTo>
                    <a:pt x="367897" y="642367"/>
                    <a:pt x="327125" y="631441"/>
                    <a:pt x="291259" y="610587"/>
                  </a:cubicBezTo>
                  <a:lnTo>
                    <a:pt x="203837" y="664732"/>
                  </a:lnTo>
                  <a:lnTo>
                    <a:pt x="152603" y="613497"/>
                  </a:lnTo>
                  <a:lnTo>
                    <a:pt x="206747" y="526075"/>
                  </a:lnTo>
                  <a:cubicBezTo>
                    <a:pt x="185893" y="490210"/>
                    <a:pt x="174968" y="449437"/>
                    <a:pt x="175095" y="407950"/>
                  </a:cubicBezTo>
                  <a:lnTo>
                    <a:pt x="84494" y="359312"/>
                  </a:lnTo>
                  <a:lnTo>
                    <a:pt x="103247" y="289325"/>
                  </a:lnTo>
                  <a:lnTo>
                    <a:pt x="206029" y="292504"/>
                  </a:lnTo>
                  <a:cubicBezTo>
                    <a:pt x="226663" y="256511"/>
                    <a:pt x="256511" y="226663"/>
                    <a:pt x="292503" y="206030"/>
                  </a:cubicBezTo>
                  <a:lnTo>
                    <a:pt x="289324" y="103247"/>
                  </a:lnTo>
                  <a:lnTo>
                    <a:pt x="359312" y="84494"/>
                  </a:lnTo>
                  <a:lnTo>
                    <a:pt x="407950" y="175096"/>
                  </a:lnTo>
                  <a:cubicBezTo>
                    <a:pt x="449438" y="174968"/>
                    <a:pt x="490210" y="185894"/>
                    <a:pt x="526076" y="206748"/>
                  </a:cubicBezTo>
                  <a:close/>
                </a:path>
              </a:pathLst>
            </a:cu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1592" tIns="301591" rIns="301591" bIns="30159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3" name="52 Flecha circular"/>
            <p:cNvSpPr/>
            <p:nvPr/>
          </p:nvSpPr>
          <p:spPr>
            <a:xfrm>
              <a:off x="1094855" y="3342044"/>
              <a:ext cx="1468174" cy="1468174"/>
            </a:xfrm>
            <a:prstGeom prst="circularArrow">
              <a:avLst>
                <a:gd name="adj1" fmla="val 4687"/>
                <a:gd name="adj2" fmla="val 299029"/>
                <a:gd name="adj3" fmla="val 2427716"/>
                <a:gd name="adj4" fmla="val 16067016"/>
                <a:gd name="adj5" fmla="val 5469"/>
              </a:avLst>
            </a:prstGeom>
            <a:grpFill/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53 Forma"/>
            <p:cNvSpPr/>
            <p:nvPr/>
          </p:nvSpPr>
          <p:spPr>
            <a:xfrm>
              <a:off x="389272" y="3056731"/>
              <a:ext cx="1066720" cy="106672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pFill/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54 Flecha circular"/>
            <p:cNvSpPr/>
            <p:nvPr/>
          </p:nvSpPr>
          <p:spPr>
            <a:xfrm>
              <a:off x="815179" y="2486773"/>
              <a:ext cx="1150139" cy="115013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pFill/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AutoShape 7" descr="data:image/jpeg;base64,/9j/4AAQSkZJRgABAQAAAQABAAD/2wCEAAkGBwgHBhURBxQWExUWGRgbFxYYGR8cGhocGh0WGxcaGx4kKCghGxomHhkgITMmJSktLjovHB80OjM4Ny0yLisBCgoKDg0OGxAQGzUkICYuMjcyMjQvLDc4LTM3LC8uLDc3LCw3LC84LC8rLCwrOCw3Lyw4LDQsNCs0Lyw0Nyw1LP/AABEIAJsBRQMBEQACEQEDEQH/xAAbAAEAAgMBAQAAAAAAAAAAAAAABQYCAwQHAf/EAEAQAAIBAgUBBgMFBAgHAQAAAAABAgMRBAUSITEGEyJBUWFxFDKBQlKRobEjM2LRBxUWU3KCwcI0NkNzkrLwJP/EABoBAQEBAAMBAAAAAAAAAAAAAAAEBQIDBgH/xAAyEQEAAgECBAQEBQQDAQAAAAAAAQIDBBEFEiFBMVFhcROBkaEUIsHw8SMysdFCYuEV/9oADAMBAAIRAxEAPwD1atLPZVmqaUVqmk+67LfQ7PnZJ2uu9LyQGVDF5xKaTpK2qmpXauk0u0d9S1Wfkl6JgTIAAAAAAAAAAAAAAAAAAAAAAAAAAAAAAAAAAAAAAAAAAAAAAAAAAAAAAAAAAAAAAAAAAAAAAAAAAAAAAAAAAAAAAAAAAAAAAAAAAAAAAAAAAAAAAAAAAAAAAAAAAAAAAAAAAAAAAAAAAAAAAAAAAAAAAAAAAAAAAAAAACJ6qzSWTZDVrUrOUUlG/wB6TUYt+ibv9Dpz5Ph0m0LeHaWNTqaY7eE+PtEbypuMwlfrbJ6eMwdVYetTvConOUad1vdNfK97+PNvC5RodfSMfNkjp39PqcT4dbT6j4dOvePb/wATNHNM1y3KqdHGzhUrJXdWLck4v5HuleVuX/MyeK8Srjvy6fvG+/l7My9rU/LPil8uxmLjl8J14yqa5O7XMVfZ28UfdJnzfAre8TbefpHadvJRp6RkrPNbafXu6M3znAZNShLMJ6FOSinzu77vyStuy/Jkrj25nfptHm1MzXFG8xG/79fRTMf15muS566Wc0Idlq2lDUnKD4nFttS23tt5GnTS0yU5qT1QzeaztMLLSzqUs60bOnKyi/dJp+zv+h5n8deutnDb+3w9p2IvPPsgcn6wzHO+pHDAwXw9NTk1a8pJJqF5PaLlK1l7nfXVXveeWN4jf5vU6rhGDS6WLZLf1J29o8+npHddsJXWJw6nFSjfwkrNe5ZiyfEpFtpj0nxeeyU5LTXff2bjscAAAAAAAAAAAAAAAAAAAAAAAAAAAAAAAAAAAACsZvh8v7StQzJzfxCV57WgrvRb/C1e/ojGy3w4M1q5d/z7de0eO0fJXTiVsN8c1jbk+/nv7otZPg+n8ro4fH1/nqSctMfmcnGKlz3Yxjbd38Tvvwyc1K05ukbzPr5fb3bP4vLrM182KnhWNt58Nuu3rMz7Muu8dgunlGaj2lSatCEnaEVBJXlbdrja+5Xh4Lh1GWb332jbp29HlsvW3NPWZdOeRzzN8pw0MvjpVSClVaelJtRtHm6ju9lfhFtYpS0x5eDb4Tk02LmyZ/GNto2391e/pDyetl2T4RReqFNVIzfhrnplf2bUvy8zK4jvba3Zt8E1dc2fNPhNtpj2jePt0SmU5ljqHTOCj9ppv1cVNqnH2cbfkQajV5cVcVKd/v16Qj1Omw31ee3aPtO35p+u6dznEZJgc3pzx9WMKjsuz5cr92Lst178bGr/APNjLmjPWPDx9ejy0xEWiyv550tm1XEuGXQpRoJ9yFNqEV6yW15eu5di+HjjaI2es0fFNNWnNltM37zPX6T16fRIdJU1kubvBV3KdWVLtZNN9nFKWlRiny922/ZHPJXmp8Ttvsx+Ja+uqyxFa7RH1n3/ANLgTs8AAAAAAAAAAAAAAAAAAAAAAAAAAAAAAAAAAB8lq0vRz4X4A8/m+pquZW6jp0uwV/21NqOlPhx3bkv4Wr+p18S0uhy4Oe9prMd/08HCuHJlvFIjeW3O8hxWaZ7Q7G7pdlTvUeyUYt3/AMzTW3r6HbpbVrgiInfp9ej0ug1ePS6S1bf3RM9POdunySdKh0/1tXhiN6nYOUdD2V2005LxT03W9nd38hp9ZvWYxyxtboMumvFcsdv39HZ/+3EdS7XVKn/47x/N3Zkf18mu78lfp1j/AD1+Sn+lTSf9rf7fMvy2clUo41KrQmna7unvx6P/AFR90eny4r3x360nwZuC2XBk5qztMeCO/rylhuqFhcZSgoQcY0ZLZw1RjpuuGm9trW2NadNjtFb7da+Ho3fwVr6Oc+O07zEzaPPaZ3Vyh0tmLzyeP6i7sI1O0UNSlObUv2cdrpR2S54VrFWr4hi0+nnbrtDBwaa2bLFfNP5z1u8uyiM1CLrTlJQjvpSja8peLSul4XfkYGLiE3w88x1mZeg0vBYzZ5rzfkiI3nv17R9Pl6tf9H+b5rnuNq1sw0aYxjBOMEru7dr8tJb2v9oo0mbJl35vA41otLpK0rij80+vb+f8LuWMAAAAAAAAAAAAAAAAAAAAAAAAAAAAAAAAAAAAAqLy+OQ5BHD4nViEpylGUrpJNtxUn4vfjzuY2vmuHDFL15uvrt8/9d12t4na+ec2OvLMxEfbq7cqzbE42WnERh2bunJd1L0Xm/QcP1ufUW5ZrE1843jb/P0ZuPLabbq5kfR2LyuGLhiqnZQapqlVT3emTkpO1muUn7u3mWaav4a1r38Hq9dxrDk+FkiN5jfmifWIjb9fom8zz3FZH2FKvarLTeq/veCa8m7Nl07b9Hnc1qWyWtSNomekeTky/L1kNeri8sq6qOIXcotP97OS0+PCu1xe3sTY8E47zaJ6T2aGr4jGp09Md6/nr/y842/hM4vJMsxbjPE71KGlynF968bTtL3vez+9tyVc81j0TabW5sVZxUnpbpt79PqrvTWd4nrKtiaWK7kFolTst4q72fm2l+NzInfWVtjt0jpt6dWzr9FThtcd6dZ6xPr0b+oMlyDEpRT1VYQ0QTlPRe7d5abXd3vZnHn0GK1cdp326dN/3vuysfG9Thi0UtHWd/CJ9Fg6Yy7FZXlSpY10m03ZUoaYpPw9Xfe9lz9TZtGOOmONoRZMuTLab5bbzPdLHFwAAAAAAAAAAAAAAAAAAAAAAAAAAAAANGIxmFwv/EzhC/GqSX6gZ0K1LEU9VCSlHzi01+KA2AAAAABRs66bk+oPj85qudOnKLpUYxe2m2hNvaKurvzZzz8RppdNO1f3+/NywaW2fLyxKWoZ5SzeToVaT7/Fnde7tZpephY+IY9XPwL0na3z/fuv1PDfh45tzb/ZC9YQ+KxCnFOM6cdNSD5Su9M196Dva/textM5syLXWxWEoT4pqdVr/E5OH5Wf+YD50PgcwwOZ4+rnF4wlOzc9lJpybkr/AGdMkr+tvAr1mXFGOvXpEfRxw1vN+ni7ckwOWZVllSj0/LXVm+W7Sfkle20Y3tb1Z534uKcVqaad7z8p++3hDW4rm1mo2vlrtER027efzl0ZRkFaniFPGWSjuo3u21xfwsT6LhV63i+XpEdmJTFO+8rKb7vAAAAAAAAAAAAAAAAAAAAAAAAAAAAAAHlklUzbO2qsrOc2tT4S3t9EtgPQsgwKy7LVTjNVLOT1JWW7b82BhjuoMswNXTXqd5cqKcmve3D9wPuBz/LMfU04eotT4TTi37X5+gHVjsdhsvo68XLTG9r2b3+gGGX5ng8yT+Cnq02vs1a/HKXkBtxuMw+Boa8XJRjxd+fkvNgasBmeCzNS+Dlr021bNc3tyvQD5Uy+PaxlhpOklfVGCSU01bvbcrlNHCuOlYmKxEb+SiuonlmLxzeUzv09lazXA5jhsulUxMrzoSi6dS93KMnplF+NuHZ+qI9Dj1GOLUzTvEeE+f6/y7NXfDfa2KNvOHN01jauJzytWhDVPspONNNK7WhRim7JcW3LpmYjomxxW1oi07R5+STyfCZ7m1Kf9qlGEW12dOFrp77tptWtsk2/Eitp7ais1z+HbZq6rNpNPNfwczM95nv8p2/RMZdk+Dy6blQTcvvSd39PI5afQ4cE70jr5yhz6zLmja3gkCxKAAAAAAAAAAAAAAAAAAAAAAAAAAAAAAAHlGEwnx+aqlfTqk1e17c+GwF0zNf2b6Y0YVvVfSpeN5NuT9Nr2+gFd6YyGOcOUsRJxhF225be/L/+3A7sz6NrwrJ5ZLVHx1uzT90twJ6pgcXjem3RzCzq6Wrp3u47wd/N2V/qBV+hsV2GcaJcVItfVbr8rgdfX+K1YinSj9lOT93sv0f4gTXR2C+EyWLlzU7z9n8v5K/1AnAInquSj0/Vv5JfjKKQFP6Krdln0U/tRlH8tX+0D0YAAAAAAAAAAAAAAAAAAAAAAAAAAAAAAAAAAHmWQ/8AMtP/ALj/ANwFp69hKWTRa+zUi3+E1+rA0/0f1YPAVIeKne3o4xS/9WBZMTi8NhIp4qcYJ8OTS/UD7h8RQxVPVhpRmuLxd1+QHnuc05ZN1PrhxrVSPs3dr8boDXjm886lapO6nNRT/hW1/wAE2B6TCMYQShskrJewGQFY69xPZ5ZCmuZy/KO7/NoCl5difg8fCp92Sb9r7/kB60mmtgPoAAAAAAAAAAAAAAAAAAAAAAAAAAAAAAAAAULJ8kzOhnsKlak1FTbbuuN/UC7Y7CUsdhJU6/yyVn/o16p7gUKtkOdZTitWC1S8p03u16rn6cAfaeR55m+ITx2pL71R8L0jz+gF6y/B0svwcaVDiK+r82/VvcCD6zyivmFOE8HHVOLaaVuHv4+TX5gcnR+R4rCY+VXHQcbRtG7T3fL28krfUC4AAKb1fl2Z5jmS+GpuUIxSTut293y/ZfQCD/s5nH9zL8Y/zA9ByVYhZVTWLTjNRSafptfbztf6gdoAAAAAAAAAAAAAAAAAAAAAAAAAAAAAAAAARuEzanXruNRaf2k6cOXq0JuT4suH4sB/XmBtFpyaklK6i7JSbjFy27qbVtwMKmeUFjo0qSlK83Bys1FOKbdna0mmrW9QMoZ5gpRlfWnHT3XCSk9TtGy5d2Aq51h6UoupeMXGpJuSaa7NxTWm3r/K4HyhnVCWHcqqkpa9OjTLXd7xVrXu47+XIHfhcRSxeHU6DvF8eHo9vB3A2gAAAAAAAAAAAAAAAAAAAAAAAAAAAAAAAAAAAAAACMlk8Uk6M5Rkqk6ilZOzndSVmrNWYGEMhw8KEoRlKzhTh4fYbafu2wMJZNRp4jVVqyUHOUow2SU6iadny33nZeoGrA5Bho4a9CpdvRpnFRSXZt6XsrSd27t3uB04rJIYyCWLqTk1GcW9k3rcXfZWVtKsB9o5Mo1VOtUlOetTcmkr6YuEVZbJWYHZgMLHBYZQg20nJ3f8UnL/AFA6AMYVIVFem092tnfdbNe4GQGEqlOM1GTSbvZX3dubeYGYAAAAAAAAAAAAAAAAAAAAAAAAAAAAAAAAAAIGjTxUMVUdSNZzvVs9dqbj/wBNLeyfC2V73uBw4HDZo6ck+1jGc6Ke8lJLvdq03KUl4LVdXA218Hi6mbJTjVlatTlGWp9mqUVHne2q6fhe4HIsLmqwsVpratP7O0mlGfazbc1fjTp5urATTw+N/ru15dlftL3dr6dPZ+1+9bgCIw+HzSUKrarQvDdJttT1p93VPvd2+8dO3G4HTCljXhYfEQq6FOepQlNTastEt5a1G99nLy8ANmMhmKlKNFVe/CgoPV8rjJupqadk9PLXIHHj8LmCouNCFRXniJRcXLlz7mylFK631O6XkBN5XRxPxVSeMc7pqMU33dKjBuSXF3K+/IELDBZlPFqSjU7WKxDlOUu5eSapaN7LlcJeoEh0zRxdLX8T2iTULKd/ms9TV5SfvwvICdAAAAAAAAAAAAAAAAAAAAAAAAAAAAAAAAACOhm1OVSXcnohrTqWWm8PmXN/B8rwA5ZZ9rp9ynKEr0bKdt4VZqKkrN+vIG2Gf4eU3rjOMbVHGbStPs/ntvfw8UgMY59DXapSqRS0am9Noqo7Qe0ru/pwBjhs7lKs44iDX7SrCM1bS3Bysub3svK17gY0eoqX7FVou9VU904reey7rlqtfxswJwAAAAAAAAAAAAAAAAAAAAAAAAAAAAAAAAAAAAAAAAOGGVYeNaUk52lqvDU9F5fM7eoGqlkeEpxtecv3dnKV2lTeqEV/CmB8WRYNOXzWamlHVtHtPn0rwuBunlWGmpar95U09/7t3iBhHJsLHFdotXzSko6u6pTTUpJebu/xA10cgwVGpFw193Rtq2bp/I35tASoAAAAAAAAAAAAAAAAAAAAAAAAAAAAAAAAAAAAAAAAAAAAAAAAAAAAAAAAAAAAAAAAAAAAAAAAAAAAAAAAAAAAAAAAAAAAAAAAAAAAAAAAAAAAAAAAAAAAAaMdiY4PCSqTTkoJtqPNlzbgDllm9CFVxnGatJw4T3Wmzsm5aXrir25kvNAb8FmGGx2r4WWrTpvs1bVFSXP8LT9mgOoAAAAAAAAAAAAAAAAAAAAAAAAAAAAAAAAAAAAAAAAAAABjUpwqwtVSkvJq6A0VMvwdX95Tg/H5V5p/qgN1OlTpfu4peyt5/wAwP//Z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2319214" y="3655685"/>
            <a:ext cx="4194483" cy="597810"/>
          </a:xfrm>
          <a:prstGeom prst="rect">
            <a:avLst/>
          </a:prstGeom>
          <a:solidFill>
            <a:srgbClr val="2F89C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lvl="5" indent="-266700" defTabSz="914400">
              <a:defRPr/>
            </a:pPr>
            <a:r>
              <a:rPr lang="es-CO" b="1" dirty="0" smtClean="0">
                <a:solidFill>
                  <a:prstClr val="white"/>
                </a:solidFill>
                <a:cs typeface="Arial" charset="0"/>
              </a:rPr>
              <a:t>3.  INTERNACIONALIZAR</a:t>
            </a:r>
            <a:endParaRPr lang="es-CO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66075" y="493429"/>
            <a:ext cx="8673569" cy="581025"/>
          </a:xfrm>
        </p:spPr>
        <p:txBody>
          <a:bodyPr>
            <a:noAutofit/>
          </a:bodyPr>
          <a:lstStyle/>
          <a:p>
            <a:r>
              <a:rPr lang="es-ES" b="0" dirty="0" smtClean="0"/>
              <a:t>CONFIGURACIÓN PARA </a:t>
            </a:r>
            <a:r>
              <a:rPr lang="es-ES" dirty="0" smtClean="0"/>
              <a:t>DESATAR EL CRECIMIENTO EMPRESARIAL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79512" y="1048784"/>
            <a:ext cx="1267341" cy="307951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>
              <a:defRPr/>
            </a:pPr>
            <a:r>
              <a:rPr lang="es-CO" sz="1000" b="1" dirty="0" smtClean="0">
                <a:solidFill>
                  <a:prstClr val="white"/>
                </a:solidFill>
              </a:rPr>
              <a:t>Plataformas de Crecimiento</a:t>
            </a:r>
            <a:endParaRPr lang="es-CO" sz="800" b="1" dirty="0">
              <a:solidFill>
                <a:prstClr val="white"/>
              </a:solidFill>
            </a:endParaRPr>
          </a:p>
        </p:txBody>
      </p:sp>
      <p:sp>
        <p:nvSpPr>
          <p:cNvPr id="5" name="73 Rectángulo redondeado"/>
          <p:cNvSpPr/>
          <p:nvPr/>
        </p:nvSpPr>
        <p:spPr>
          <a:xfrm>
            <a:off x="179512" y="1467579"/>
            <a:ext cx="1230997" cy="3431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900" b="1" dirty="0" smtClean="0">
                <a:solidFill>
                  <a:srgbClr val="10253F"/>
                </a:solidFill>
              </a:rPr>
              <a:t>Focos de Mercado</a:t>
            </a:r>
            <a:endParaRPr lang="es-CO" sz="900" b="1" dirty="0">
              <a:solidFill>
                <a:srgbClr val="10253F"/>
              </a:solidFill>
            </a:endParaRPr>
          </a:p>
        </p:txBody>
      </p:sp>
      <p:sp>
        <p:nvSpPr>
          <p:cNvPr id="8" name="2 Rectángulo redondeado"/>
          <p:cNvSpPr/>
          <p:nvPr/>
        </p:nvSpPr>
        <p:spPr>
          <a:xfrm>
            <a:off x="2951100" y="1048784"/>
            <a:ext cx="3659447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>
              <a:defRPr/>
            </a:pPr>
            <a:r>
              <a:rPr lang="es-CO" b="1" dirty="0" smtClean="0">
                <a:solidFill>
                  <a:srgbClr val="FFFFFF"/>
                </a:solidFill>
              </a:rPr>
              <a:t>Bancóldex</a:t>
            </a:r>
            <a:endParaRPr lang="es-CO" b="1" dirty="0">
              <a:solidFill>
                <a:srgbClr val="FFFFFF"/>
              </a:solidFill>
            </a:endParaRPr>
          </a:p>
        </p:txBody>
      </p:sp>
      <p:sp>
        <p:nvSpPr>
          <p:cNvPr id="9" name="73 Rectángulo redondeado"/>
          <p:cNvSpPr/>
          <p:nvPr/>
        </p:nvSpPr>
        <p:spPr>
          <a:xfrm>
            <a:off x="2929376" y="3545525"/>
            <a:ext cx="1318911" cy="321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900" b="1" dirty="0" smtClean="0">
                <a:solidFill>
                  <a:srgbClr val="10253F"/>
                </a:solidFill>
              </a:rPr>
              <a:t>Emprendimientos de Alto </a:t>
            </a:r>
            <a:r>
              <a:rPr lang="es-CO" sz="900" b="1" dirty="0">
                <a:solidFill>
                  <a:srgbClr val="10253F"/>
                </a:solidFill>
              </a:rPr>
              <a:t>I</a:t>
            </a:r>
            <a:r>
              <a:rPr lang="es-CO" sz="900" b="1" dirty="0" smtClean="0">
                <a:solidFill>
                  <a:srgbClr val="10253F"/>
                </a:solidFill>
              </a:rPr>
              <a:t>mpacto</a:t>
            </a:r>
            <a:endParaRPr lang="es-CO" sz="900" b="1" dirty="0">
              <a:solidFill>
                <a:srgbClr val="10253F"/>
              </a:solidFill>
            </a:endParaRPr>
          </a:p>
        </p:txBody>
      </p:sp>
      <p:sp>
        <p:nvSpPr>
          <p:cNvPr id="12" name="73 Rectángulo redondeado"/>
          <p:cNvSpPr/>
          <p:nvPr/>
        </p:nvSpPr>
        <p:spPr>
          <a:xfrm>
            <a:off x="7411604" y="3533370"/>
            <a:ext cx="1606431" cy="631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900" b="1" dirty="0" smtClean="0">
                <a:solidFill>
                  <a:srgbClr val="10253F"/>
                </a:solidFill>
              </a:rPr>
              <a:t>Instituciones que fomentan la Competitividad en las regiones</a:t>
            </a:r>
            <a:endParaRPr lang="es-CO" sz="900" b="1" dirty="0">
              <a:solidFill>
                <a:srgbClr val="10253F"/>
              </a:solidFill>
            </a:endParaRPr>
          </a:p>
        </p:txBody>
      </p:sp>
      <p:sp>
        <p:nvSpPr>
          <p:cNvPr id="13" name="73 Rectángulo redondeado"/>
          <p:cNvSpPr/>
          <p:nvPr/>
        </p:nvSpPr>
        <p:spPr>
          <a:xfrm>
            <a:off x="91599" y="3546681"/>
            <a:ext cx="1318910" cy="769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900" b="1" dirty="0">
                <a:solidFill>
                  <a:srgbClr val="10253F"/>
                </a:solidFill>
              </a:rPr>
              <a:t>Empresas </a:t>
            </a:r>
            <a:r>
              <a:rPr lang="es-CO" sz="900" b="1" dirty="0" smtClean="0">
                <a:solidFill>
                  <a:srgbClr val="10253F"/>
                </a:solidFill>
              </a:rPr>
              <a:t>con potencial de crecimiento en </a:t>
            </a:r>
            <a:r>
              <a:rPr lang="es-CO" sz="900" b="1" dirty="0">
                <a:solidFill>
                  <a:srgbClr val="10253F"/>
                </a:solidFill>
              </a:rPr>
              <a:t>todas las </a:t>
            </a:r>
            <a:r>
              <a:rPr lang="es-CO" sz="900" b="1" dirty="0" smtClean="0">
                <a:solidFill>
                  <a:srgbClr val="10253F"/>
                </a:solidFill>
              </a:rPr>
              <a:t>regiones</a:t>
            </a:r>
            <a:endParaRPr lang="es-CO" sz="900" b="1" dirty="0">
              <a:solidFill>
                <a:srgbClr val="10253F"/>
              </a:solidFill>
            </a:endParaRPr>
          </a:p>
        </p:txBody>
      </p:sp>
      <p:sp>
        <p:nvSpPr>
          <p:cNvPr id="14" name="73 Rectángulo redondeado"/>
          <p:cNvSpPr/>
          <p:nvPr/>
        </p:nvSpPr>
        <p:spPr>
          <a:xfrm>
            <a:off x="1549211" y="3545587"/>
            <a:ext cx="1188131" cy="4390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900" b="1" dirty="0" smtClean="0">
                <a:solidFill>
                  <a:srgbClr val="10253F"/>
                </a:solidFill>
              </a:rPr>
              <a:t>Empresas Exportadoras,</a:t>
            </a:r>
          </a:p>
          <a:p>
            <a:pPr algn="ctr" defTabSz="860425"/>
            <a:r>
              <a:rPr lang="es-CO" sz="900" b="1" dirty="0" smtClean="0">
                <a:solidFill>
                  <a:srgbClr val="10253F"/>
                </a:solidFill>
              </a:rPr>
              <a:t>Importadoras, IED </a:t>
            </a:r>
            <a:endParaRPr lang="es-CO" sz="900" b="1" dirty="0">
              <a:solidFill>
                <a:srgbClr val="10253F"/>
              </a:solidFill>
            </a:endParaRPr>
          </a:p>
        </p:txBody>
      </p:sp>
      <p:sp>
        <p:nvSpPr>
          <p:cNvPr id="16" name="73 Rectángulo redondeado"/>
          <p:cNvSpPr/>
          <p:nvPr/>
        </p:nvSpPr>
        <p:spPr>
          <a:xfrm>
            <a:off x="4620887" y="3585211"/>
            <a:ext cx="1103614" cy="2683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900" b="1" dirty="0" smtClean="0">
                <a:solidFill>
                  <a:srgbClr val="10253F"/>
                </a:solidFill>
              </a:rPr>
              <a:t>Fondos de capital</a:t>
            </a:r>
            <a:endParaRPr lang="es-CO" sz="900" b="1" dirty="0">
              <a:solidFill>
                <a:srgbClr val="10253F"/>
              </a:solidFill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734345" y="2188792"/>
            <a:ext cx="7654079" cy="121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4780823" y="1480832"/>
            <a:ext cx="7201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8400180" y="2211472"/>
            <a:ext cx="7201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2150727" y="2222812"/>
            <a:ext cx="7201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H="1">
            <a:off x="734345" y="2199100"/>
            <a:ext cx="7201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>
            <a:off x="5134443" y="2200912"/>
            <a:ext cx="7201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3601177" y="2210204"/>
            <a:ext cx="7201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>
            <a:off x="6590508" y="2214805"/>
            <a:ext cx="7201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 Rectángulo redondeado">
            <a:hlinkClick r:id="" action="ppaction://hlinkshowjump?jump=nextslide"/>
          </p:cNvPr>
          <p:cNvSpPr/>
          <p:nvPr/>
        </p:nvSpPr>
        <p:spPr>
          <a:xfrm>
            <a:off x="91598" y="2711834"/>
            <a:ext cx="1318911" cy="72008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>
              <a:defRPr/>
            </a:pPr>
            <a:r>
              <a:rPr lang="es-CO" sz="1400" b="1" dirty="0" smtClean="0">
                <a:solidFill>
                  <a:prstClr val="white"/>
                </a:solidFill>
              </a:rPr>
              <a:t>Escalamiento</a:t>
            </a:r>
          </a:p>
          <a:p>
            <a:pPr algn="ctr" defTabSz="860425">
              <a:defRPr/>
            </a:pPr>
            <a:r>
              <a:rPr lang="es-CO" sz="1400" b="1" dirty="0" smtClean="0">
                <a:solidFill>
                  <a:prstClr val="white"/>
                </a:solidFill>
              </a:rPr>
              <a:t>Empresarial</a:t>
            </a:r>
            <a:endParaRPr lang="es-CO" sz="1400" b="1" dirty="0">
              <a:solidFill>
                <a:prstClr val="white"/>
              </a:solidFill>
            </a:endParaRPr>
          </a:p>
        </p:txBody>
      </p:sp>
      <p:sp>
        <p:nvSpPr>
          <p:cNvPr id="32" name="3 Rectángulo redondeado">
            <a:hlinkClick r:id="" action="ppaction://noaction"/>
          </p:cNvPr>
          <p:cNvSpPr/>
          <p:nvPr/>
        </p:nvSpPr>
        <p:spPr>
          <a:xfrm>
            <a:off x="6031153" y="2747139"/>
            <a:ext cx="1199010" cy="72008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>
              <a:defRPr/>
            </a:pPr>
            <a:r>
              <a:rPr lang="es-CO" sz="1300" b="1" dirty="0" smtClean="0">
                <a:solidFill>
                  <a:prstClr val="white"/>
                </a:solidFill>
              </a:rPr>
              <a:t>Expansión Internacional</a:t>
            </a:r>
            <a:endParaRPr lang="es-CO" sz="1300" b="1" dirty="0">
              <a:solidFill>
                <a:prstClr val="white"/>
              </a:solidFill>
            </a:endParaRPr>
          </a:p>
        </p:txBody>
      </p:sp>
      <p:sp>
        <p:nvSpPr>
          <p:cNvPr id="33" name="3 Rectángulo redondeado"/>
          <p:cNvSpPr/>
          <p:nvPr/>
        </p:nvSpPr>
        <p:spPr>
          <a:xfrm>
            <a:off x="4450315" y="2723954"/>
            <a:ext cx="1396865" cy="72008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1300" b="1" dirty="0" smtClean="0">
                <a:solidFill>
                  <a:prstClr val="white"/>
                </a:solidFill>
              </a:rPr>
              <a:t>Inversión y Transformación</a:t>
            </a:r>
            <a:endParaRPr lang="es-CO" sz="1300" b="1" dirty="0">
              <a:solidFill>
                <a:prstClr val="white"/>
              </a:solidFill>
            </a:endParaRPr>
          </a:p>
        </p:txBody>
      </p:sp>
      <p:sp>
        <p:nvSpPr>
          <p:cNvPr id="34" name="3 Rectángulo redondeado"/>
          <p:cNvSpPr/>
          <p:nvPr/>
        </p:nvSpPr>
        <p:spPr>
          <a:xfrm>
            <a:off x="2929377" y="2733246"/>
            <a:ext cx="1318911" cy="72008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>
              <a:defRPr/>
            </a:pPr>
            <a:r>
              <a:rPr lang="es-CO" sz="1300" b="1" dirty="0" smtClean="0">
                <a:solidFill>
                  <a:prstClr val="white"/>
                </a:solidFill>
              </a:rPr>
              <a:t>Crecimiento Extraordinario</a:t>
            </a:r>
            <a:endParaRPr lang="es-CO" sz="1300" b="1" dirty="0">
              <a:solidFill>
                <a:prstClr val="white"/>
              </a:solidFill>
            </a:endParaRPr>
          </a:p>
        </p:txBody>
      </p:sp>
      <p:sp>
        <p:nvSpPr>
          <p:cNvPr id="35" name="3 Rectángulo redondeado"/>
          <p:cNvSpPr/>
          <p:nvPr/>
        </p:nvSpPr>
        <p:spPr>
          <a:xfrm>
            <a:off x="7411603" y="2727299"/>
            <a:ext cx="1606431" cy="72008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>
              <a:defRPr/>
            </a:pPr>
            <a:r>
              <a:rPr lang="es-CO" sz="1300" b="1" dirty="0" smtClean="0">
                <a:solidFill>
                  <a:prstClr val="white"/>
                </a:solidFill>
              </a:rPr>
              <a:t>Ecosistemas Dinámicos</a:t>
            </a:r>
            <a:endParaRPr lang="es-CO" sz="1300" b="1" dirty="0">
              <a:solidFill>
                <a:prstClr val="white"/>
              </a:solidFill>
            </a:endParaRPr>
          </a:p>
        </p:txBody>
      </p:sp>
      <p:sp>
        <p:nvSpPr>
          <p:cNvPr id="36" name="3 Rectángulo redondeado"/>
          <p:cNvSpPr/>
          <p:nvPr/>
        </p:nvSpPr>
        <p:spPr>
          <a:xfrm>
            <a:off x="1558748" y="2745854"/>
            <a:ext cx="1199010" cy="72008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>
              <a:defRPr/>
            </a:pPr>
            <a:r>
              <a:rPr lang="es-CO" sz="1400" b="1" dirty="0" smtClean="0">
                <a:solidFill>
                  <a:prstClr val="white"/>
                </a:solidFill>
              </a:rPr>
              <a:t>Flujos Globales</a:t>
            </a:r>
          </a:p>
        </p:txBody>
      </p:sp>
      <p:sp>
        <p:nvSpPr>
          <p:cNvPr id="38" name="73 Rectángulo redondeado"/>
          <p:cNvSpPr/>
          <p:nvPr/>
        </p:nvSpPr>
        <p:spPr>
          <a:xfrm>
            <a:off x="6031154" y="3586861"/>
            <a:ext cx="1199010" cy="4829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900" b="1" dirty="0" smtClean="0">
                <a:solidFill>
                  <a:srgbClr val="10253F"/>
                </a:solidFill>
              </a:rPr>
              <a:t>Lideres de mercado con potencial para internacionalizarse</a:t>
            </a:r>
            <a:endParaRPr lang="es-CO" sz="900" b="1" dirty="0">
              <a:solidFill>
                <a:srgbClr val="10253F"/>
              </a:solidFill>
            </a:endParaRPr>
          </a:p>
        </p:txBody>
      </p:sp>
      <p:sp>
        <p:nvSpPr>
          <p:cNvPr id="44" name="73 Rectángulo redondeado"/>
          <p:cNvSpPr/>
          <p:nvPr/>
        </p:nvSpPr>
        <p:spPr>
          <a:xfrm>
            <a:off x="97180" y="6217585"/>
            <a:ext cx="8812043" cy="3083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ES_tradnl" sz="1200" b="1" dirty="0" smtClean="0">
                <a:solidFill>
                  <a:srgbClr val="10253F"/>
                </a:solidFill>
              </a:rPr>
              <a:t>MENTALIDAD Y CULTURA</a:t>
            </a:r>
            <a:endParaRPr lang="es-CO" sz="1200" b="1" dirty="0">
              <a:solidFill>
                <a:srgbClr val="10253F"/>
              </a:solidFill>
            </a:endParaRPr>
          </a:p>
        </p:txBody>
      </p:sp>
      <p:sp>
        <p:nvSpPr>
          <p:cNvPr id="47" name="73 Rectángulo redondeado"/>
          <p:cNvSpPr/>
          <p:nvPr/>
        </p:nvSpPr>
        <p:spPr>
          <a:xfrm>
            <a:off x="7389314" y="4628119"/>
            <a:ext cx="1628721" cy="13722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1100" b="1" dirty="0">
                <a:solidFill>
                  <a:prstClr val="white"/>
                </a:solidFill>
              </a:rPr>
              <a:t>Movilización de recursos para el crecimiento empresarial basado en innovación </a:t>
            </a:r>
          </a:p>
        </p:txBody>
      </p:sp>
      <p:sp>
        <p:nvSpPr>
          <p:cNvPr id="48" name="73 Rectángulo redondeado"/>
          <p:cNvSpPr/>
          <p:nvPr/>
        </p:nvSpPr>
        <p:spPr>
          <a:xfrm>
            <a:off x="2983493" y="4628119"/>
            <a:ext cx="1283187" cy="133336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1100" b="1" dirty="0">
                <a:solidFill>
                  <a:prstClr val="white"/>
                </a:solidFill>
              </a:rPr>
              <a:t> </a:t>
            </a:r>
            <a:r>
              <a:rPr lang="es-CO" sz="1100" b="1" dirty="0" smtClean="0">
                <a:solidFill>
                  <a:prstClr val="white"/>
                </a:solidFill>
              </a:rPr>
              <a:t>Programa </a:t>
            </a:r>
            <a:r>
              <a:rPr lang="es-CO" sz="1100" b="1" dirty="0" err="1">
                <a:solidFill>
                  <a:prstClr val="white"/>
                </a:solidFill>
              </a:rPr>
              <a:t>iNNpulsa</a:t>
            </a:r>
            <a:r>
              <a:rPr lang="es-CO" sz="1100" b="1" dirty="0">
                <a:solidFill>
                  <a:prstClr val="white"/>
                </a:solidFill>
              </a:rPr>
              <a:t> Colombia potenciado </a:t>
            </a:r>
          </a:p>
        </p:txBody>
      </p:sp>
      <p:sp>
        <p:nvSpPr>
          <p:cNvPr id="51" name="73 Rectángulo redondeado"/>
          <p:cNvSpPr/>
          <p:nvPr/>
        </p:nvSpPr>
        <p:spPr>
          <a:xfrm>
            <a:off x="113889" y="4628120"/>
            <a:ext cx="1231714" cy="133336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1100" b="1" dirty="0">
                <a:solidFill>
                  <a:prstClr val="white"/>
                </a:solidFill>
              </a:rPr>
              <a:t>Modernización y transformación empresarial para el mercado local  </a:t>
            </a:r>
          </a:p>
        </p:txBody>
      </p:sp>
      <p:sp>
        <p:nvSpPr>
          <p:cNvPr id="53" name="73 Rectángulo redondeado"/>
          <p:cNvSpPr/>
          <p:nvPr/>
        </p:nvSpPr>
        <p:spPr>
          <a:xfrm>
            <a:off x="4478640" y="4628119"/>
            <a:ext cx="1368540" cy="133336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1100" b="1" dirty="0">
                <a:solidFill>
                  <a:prstClr val="white"/>
                </a:solidFill>
              </a:rPr>
              <a:t>Programa </a:t>
            </a:r>
            <a:r>
              <a:rPr lang="es-CO" sz="1100" b="1" dirty="0" smtClean="0">
                <a:solidFill>
                  <a:prstClr val="white"/>
                </a:solidFill>
              </a:rPr>
              <a:t>Bancóldex </a:t>
            </a:r>
            <a:r>
              <a:rPr lang="es-CO" sz="1100" b="1" dirty="0">
                <a:solidFill>
                  <a:prstClr val="white"/>
                </a:solidFill>
              </a:rPr>
              <a:t>Capital: </a:t>
            </a:r>
            <a:r>
              <a:rPr lang="es-CO" sz="1100" b="1" dirty="0" smtClean="0">
                <a:solidFill>
                  <a:prstClr val="white"/>
                </a:solidFill>
              </a:rPr>
              <a:t>Fondo </a:t>
            </a:r>
            <a:r>
              <a:rPr lang="es-CO" sz="1100" b="1" dirty="0">
                <a:solidFill>
                  <a:prstClr val="white"/>
                </a:solidFill>
              </a:rPr>
              <a:t>de fondos</a:t>
            </a:r>
          </a:p>
        </p:txBody>
      </p:sp>
      <p:sp>
        <p:nvSpPr>
          <p:cNvPr id="54" name="73 Rectángulo redondeado"/>
          <p:cNvSpPr/>
          <p:nvPr/>
        </p:nvSpPr>
        <p:spPr>
          <a:xfrm>
            <a:off x="1460053" y="4628120"/>
            <a:ext cx="1297705" cy="133336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1100" b="1" dirty="0" smtClean="0">
                <a:solidFill>
                  <a:prstClr val="white"/>
                </a:solidFill>
              </a:rPr>
              <a:t>Inserción en cadenas globales de valor.</a:t>
            </a:r>
          </a:p>
          <a:p>
            <a:pPr algn="ctr" defTabSz="860425"/>
            <a:r>
              <a:rPr lang="es-CO" sz="1100" b="1" dirty="0" smtClean="0">
                <a:solidFill>
                  <a:prstClr val="white"/>
                </a:solidFill>
              </a:rPr>
              <a:t>Gestión en alianza y complementaria con </a:t>
            </a:r>
            <a:r>
              <a:rPr lang="es-CO" sz="1100" b="1" dirty="0">
                <a:solidFill>
                  <a:prstClr val="white"/>
                </a:solidFill>
              </a:rPr>
              <a:t>Procolombia</a:t>
            </a:r>
          </a:p>
        </p:txBody>
      </p:sp>
      <p:sp>
        <p:nvSpPr>
          <p:cNvPr id="39" name="73 Rectángulo redondeado"/>
          <p:cNvSpPr/>
          <p:nvPr/>
        </p:nvSpPr>
        <p:spPr>
          <a:xfrm>
            <a:off x="5958364" y="4628120"/>
            <a:ext cx="1297705" cy="133336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0425"/>
            <a:r>
              <a:rPr lang="es-CO" sz="1100" b="1" dirty="0" smtClean="0">
                <a:solidFill>
                  <a:prstClr val="white"/>
                </a:solidFill>
              </a:rPr>
              <a:t>Inserción en cadenas globales de valor.</a:t>
            </a:r>
          </a:p>
          <a:p>
            <a:pPr algn="ctr" defTabSz="860425"/>
            <a:r>
              <a:rPr lang="es-CO" sz="1100" b="1" dirty="0" smtClean="0">
                <a:solidFill>
                  <a:prstClr val="white"/>
                </a:solidFill>
              </a:rPr>
              <a:t>Gestión en alianza y complementaria con </a:t>
            </a:r>
            <a:r>
              <a:rPr lang="es-CO" sz="1100" b="1" dirty="0">
                <a:solidFill>
                  <a:prstClr val="white"/>
                </a:solidFill>
              </a:rPr>
              <a:t>Procolombia</a:t>
            </a:r>
          </a:p>
        </p:txBody>
      </p:sp>
    </p:spTree>
    <p:extLst>
      <p:ext uri="{BB962C8B-B14F-4D97-AF65-F5344CB8AC3E}">
        <p14:creationId xmlns:p14="http://schemas.microsoft.com/office/powerpoint/2010/main" val="7120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r="12381"/>
          <a:stretch/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7 Rectángulo"/>
          <p:cNvSpPr>
            <a:spLocks noChangeArrowheads="1"/>
          </p:cNvSpPr>
          <p:nvPr/>
        </p:nvSpPr>
        <p:spPr bwMode="auto">
          <a:xfrm>
            <a:off x="2526524" y="2651550"/>
            <a:ext cx="2683557" cy="4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CO" altLang="es-CO" sz="2000" b="1" i="1" u="sng" dirty="0" smtClean="0">
                <a:solidFill>
                  <a:srgbClr val="7F7F7F"/>
                </a:solidFill>
                <a:latin typeface="Calibri" pitchFamily="34" charset="0"/>
              </a:rPr>
              <a:t>Entidades participantes</a:t>
            </a:r>
          </a:p>
        </p:txBody>
      </p:sp>
      <p:sp>
        <p:nvSpPr>
          <p:cNvPr id="56323" name="1 Rectángulo"/>
          <p:cNvSpPr>
            <a:spLocks noChangeArrowheads="1"/>
          </p:cNvSpPr>
          <p:nvPr/>
        </p:nvSpPr>
        <p:spPr bwMode="auto">
          <a:xfrm>
            <a:off x="1734796" y="472393"/>
            <a:ext cx="7343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CO" altLang="es-CO" sz="2000" b="1" dirty="0" smtClean="0">
                <a:solidFill>
                  <a:srgbClr val="7F7F7F"/>
                </a:solidFill>
                <a:latin typeface="Calibri" pitchFamily="34" charset="0"/>
              </a:rPr>
              <a:t>Acuerdo de cooperación Bancos de Desarrollo – Alianza del Pacífico</a:t>
            </a:r>
            <a:endParaRPr lang="es-CO" altLang="es-CO" sz="20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27652" r="1212" b="32670"/>
          <a:stretch/>
        </p:blipFill>
        <p:spPr bwMode="auto">
          <a:xfrm>
            <a:off x="720644" y="3007618"/>
            <a:ext cx="1598158" cy="4867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2" descr="C:\Users\emacgre\AppData\Local\Microsoft\Windows\Temporary Internet Files\Content.Outlook\Z7JKDH7M\Logo Bancólde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55" y="3029689"/>
            <a:ext cx="1951502" cy="464649"/>
          </a:xfrm>
          <a:prstGeom prst="rect">
            <a:avLst/>
          </a:prstGeom>
          <a:noFill/>
          <a:extLst/>
        </p:spPr>
      </p:pic>
      <p:pic>
        <p:nvPicPr>
          <p:cNvPr id="6" name="Picture 5" descr="Descripción: http://intranet.bancomext.gob.mx/wb3/work/models/Intramedia/Resource/2094/1/images/Generico_H_alt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22717" r="9644" b="23750"/>
          <a:stretch>
            <a:fillRect/>
          </a:stretch>
        </p:blipFill>
        <p:spPr bwMode="auto">
          <a:xfrm>
            <a:off x="616985" y="4495528"/>
            <a:ext cx="1805477" cy="54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emacgre\AppData\Local\Microsoft\Windows\Temporary Internet Files\Content.Outlook\Z7JKDH7M\Logo Cofide fondo blanc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77" y="4608641"/>
            <a:ext cx="2076958" cy="5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96683" y="3615669"/>
            <a:ext cx="2110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Corporación de Fomento de la Producción (“CORFO”) de Chile</a:t>
            </a:r>
            <a:endParaRPr lang="es-CO" sz="1400" dirty="0"/>
          </a:p>
        </p:txBody>
      </p:sp>
      <p:sp>
        <p:nvSpPr>
          <p:cNvPr id="3" name="2 Rectángulo"/>
          <p:cNvSpPr/>
          <p:nvPr/>
        </p:nvSpPr>
        <p:spPr>
          <a:xfrm>
            <a:off x="737845" y="1029274"/>
            <a:ext cx="7255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ACUERDO MARCO DE COOPERACIÓN PARA EL APOYO FINANCIERO A LAS EMPRESAS DE LOS PAÍSES PERTENECIENTES A LA ALIANZA DEL </a:t>
            </a:r>
            <a:r>
              <a:rPr lang="es-MX" b="1" dirty="0" smtClean="0"/>
              <a:t>PACÍFICO</a:t>
            </a:r>
          </a:p>
          <a:p>
            <a:endParaRPr lang="es-MX" b="1" dirty="0"/>
          </a:p>
          <a:p>
            <a:r>
              <a:rPr lang="es-MX" b="1" dirty="0" smtClean="0"/>
              <a:t>Dentro del marco de la reunión de la alianza del pacifico. </a:t>
            </a:r>
          </a:p>
          <a:p>
            <a:r>
              <a:rPr lang="es-MX" b="1" dirty="0" smtClean="0"/>
              <a:t>Julio de 2015, Paracas Perú.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4819095" y="3629025"/>
            <a:ext cx="2461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Banco de Comercio Exterior de Colombia, S.A. (“BANCOLDEX”) de Colombia</a:t>
            </a:r>
            <a:endParaRPr lang="es-CO" sz="1400" dirty="0"/>
          </a:p>
        </p:txBody>
      </p:sp>
      <p:sp>
        <p:nvSpPr>
          <p:cNvPr id="9" name="8 Rectángulo"/>
          <p:cNvSpPr/>
          <p:nvPr/>
        </p:nvSpPr>
        <p:spPr>
          <a:xfrm>
            <a:off x="616985" y="5120508"/>
            <a:ext cx="2470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Banco Nacional de Comercio Exterior, S.N.C. (“BANCOMEXT”) de los Estados Unidos Mexicanos</a:t>
            </a:r>
            <a:endParaRPr lang="es-CO" sz="1400" dirty="0"/>
          </a:p>
        </p:txBody>
      </p:sp>
      <p:sp>
        <p:nvSpPr>
          <p:cNvPr id="10" name="9 Rectángulo"/>
          <p:cNvSpPr/>
          <p:nvPr/>
        </p:nvSpPr>
        <p:spPr>
          <a:xfrm>
            <a:off x="4799150" y="5551395"/>
            <a:ext cx="2772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Corporación Financiera de Desarrollo, S.A. (“COFIDE”) de Perú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9798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2987675" y="0"/>
            <a:ext cx="5715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CO" altLang="es-CO" sz="180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7977187" cy="5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Departamento Negocios Internacionales:</a:t>
            </a:r>
          </a:p>
          <a:p>
            <a:pPr algn="ctr"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Alejandro Contreras     – 	 </a:t>
            </a: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2"/>
              </a:rPr>
              <a:t>alejandro.contreras@bancoldex.com</a:t>
            </a: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Iza Fernanda Romero   – 	 </a:t>
            </a: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3"/>
              </a:rPr>
              <a:t>iza.romero@bancoldex.com</a:t>
            </a: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Alfonso Carreño            – 	</a:t>
            </a: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4"/>
              </a:rPr>
              <a:t>alfonso.carreno@bancoldex.com</a:t>
            </a: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Eduardo Orjuela            –         </a:t>
            </a: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5"/>
              </a:rPr>
              <a:t>eduardo.orjuela@bancoldex.com</a:t>
            </a: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Rubén Darío Gantiva    –         </a:t>
            </a: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6"/>
              </a:rPr>
              <a:t>ruben.gantiva@bancoldex.com</a:t>
            </a: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Tel (57-1)486300 Ext. 2450, 2452, 2453, 2454, 2451</a:t>
            </a: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Línea Multicontacto Bancóldex :</a:t>
            </a: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Bogotá 7420281 – Nacional 018000 180 </a:t>
            </a:r>
            <a:r>
              <a:rPr lang="es-CO" sz="1800" b="1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710</a:t>
            </a: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1800" b="1" dirty="0" smtClean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Medellín -  calle 7 Sur No. 42-70 Of 613 Edificio </a:t>
            </a:r>
            <a:r>
              <a:rPr lang="es-CO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Forum</a:t>
            </a:r>
            <a:r>
              <a:rPr lang="es-CO" b="1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sector de El Poblado </a:t>
            </a:r>
          </a:p>
          <a:p>
            <a:pPr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Tel  (57-4) 604 </a:t>
            </a:r>
            <a:r>
              <a:rPr lang="es-CO" b="1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01 41 y 313 76 48</a:t>
            </a:r>
          </a:p>
          <a:p>
            <a:pPr>
              <a:lnSpc>
                <a:spcPct val="110000"/>
              </a:lnSpc>
              <a:defRPr/>
            </a:pPr>
            <a:r>
              <a:rPr lang="es-CO" sz="1800" b="1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Directora </a:t>
            </a:r>
            <a:r>
              <a:rPr lang="es-CO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Marcela Garcia F. </a:t>
            </a:r>
            <a:r>
              <a:rPr lang="es-CO" b="1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7"/>
              </a:rPr>
              <a:t>marcela.garcia@bancoldex.com</a:t>
            </a:r>
            <a:endParaRPr lang="es-CO" b="1" dirty="0" smtClean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endParaRPr lang="es-CO" sz="1800" b="1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611188" y="360363"/>
            <a:ext cx="1793875" cy="477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O" sz="2500" b="1">
                <a:solidFill>
                  <a:srgbClr val="404040"/>
                </a:solidFill>
                <a:latin typeface="Calibri" pitchFamily="34" charset="0"/>
              </a:rPr>
              <a:t>CONTACTOS</a:t>
            </a:r>
          </a:p>
        </p:txBody>
      </p:sp>
    </p:spTree>
    <p:extLst>
      <p:ext uri="{BB962C8B-B14F-4D97-AF65-F5344CB8AC3E}">
        <p14:creationId xmlns:p14="http://schemas.microsoft.com/office/powerpoint/2010/main" val="22412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COLDEX_PLANTILLA_POWERPOINT_43">
  <a:themeElements>
    <a:clrScheme name="BANCOLDEX PALETA DE 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2F3331"/>
      </a:accent1>
      <a:accent2>
        <a:srgbClr val="4D514F"/>
      </a:accent2>
      <a:accent3>
        <a:srgbClr val="F6BC1C"/>
      </a:accent3>
      <a:accent4>
        <a:srgbClr val="0067B3"/>
      </a:accent4>
      <a:accent5>
        <a:srgbClr val="6B1C20"/>
      </a:accent5>
      <a:accent6>
        <a:srgbClr val="767776"/>
      </a:accent6>
      <a:hlink>
        <a:srgbClr val="A4A5A4"/>
      </a:hlink>
      <a:folHlink>
        <a:srgbClr val="5051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BANCOLDEX_PLANTILLA_POWERPOINT_43</Template>
  <TotalTime>3967</TotalTime>
  <Words>372</Words>
  <Application>Microsoft Office PowerPoint</Application>
  <PresentationFormat>Presentación en pantalla (4:3)</PresentationFormat>
  <Paragraphs>104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BANCOLDEX_PLANTILLA_POWERPOINT_43</vt:lpstr>
      <vt:lpstr>BANCÓLDEX PARA CRECER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Felipe Castellanos A</dc:creator>
  <cp:lastModifiedBy>Alejandro Contreras Amador</cp:lastModifiedBy>
  <cp:revision>656</cp:revision>
  <cp:lastPrinted>2015-08-14T19:39:25Z</cp:lastPrinted>
  <dcterms:created xsi:type="dcterms:W3CDTF">2013-02-20T14:30:07Z</dcterms:created>
  <dcterms:modified xsi:type="dcterms:W3CDTF">2015-08-14T19:48:15Z</dcterms:modified>
</cp:coreProperties>
</file>